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355" r:id="rId2"/>
    <p:sldId id="257" r:id="rId3"/>
    <p:sldId id="325" r:id="rId4"/>
    <p:sldId id="318" r:id="rId5"/>
    <p:sldId id="320" r:id="rId6"/>
    <p:sldId id="351" r:id="rId7"/>
    <p:sldId id="260" r:id="rId8"/>
    <p:sldId id="349" r:id="rId9"/>
    <p:sldId id="286" r:id="rId10"/>
    <p:sldId id="285" r:id="rId11"/>
    <p:sldId id="287" r:id="rId12"/>
    <p:sldId id="261" r:id="rId13"/>
    <p:sldId id="288" r:id="rId14"/>
    <p:sldId id="289" r:id="rId15"/>
    <p:sldId id="262" r:id="rId16"/>
    <p:sldId id="290" r:id="rId17"/>
    <p:sldId id="291" r:id="rId18"/>
    <p:sldId id="263" r:id="rId19"/>
    <p:sldId id="264" r:id="rId20"/>
    <p:sldId id="265" r:id="rId21"/>
    <p:sldId id="292" r:id="rId22"/>
    <p:sldId id="352" r:id="rId23"/>
    <p:sldId id="354" r:id="rId24"/>
    <p:sldId id="266" r:id="rId25"/>
    <p:sldId id="313" r:id="rId26"/>
    <p:sldId id="314" r:id="rId27"/>
    <p:sldId id="294" r:id="rId28"/>
    <p:sldId id="282" r:id="rId29"/>
    <p:sldId id="342" r:id="rId30"/>
    <p:sldId id="344" r:id="rId31"/>
    <p:sldId id="322" r:id="rId32"/>
    <p:sldId id="323" r:id="rId33"/>
    <p:sldId id="295" r:id="rId34"/>
    <p:sldId id="296" r:id="rId35"/>
    <p:sldId id="350" r:id="rId36"/>
    <p:sldId id="297" r:id="rId37"/>
    <p:sldId id="298" r:id="rId38"/>
    <p:sldId id="339" r:id="rId39"/>
    <p:sldId id="335" r:id="rId40"/>
    <p:sldId id="336" r:id="rId41"/>
    <p:sldId id="337" r:id="rId42"/>
    <p:sldId id="300" r:id="rId43"/>
    <p:sldId id="301" r:id="rId44"/>
    <p:sldId id="302" r:id="rId45"/>
    <p:sldId id="303" r:id="rId46"/>
    <p:sldId id="304" r:id="rId47"/>
    <p:sldId id="305" r:id="rId48"/>
    <p:sldId id="306" r:id="rId49"/>
    <p:sldId id="299" r:id="rId50"/>
    <p:sldId id="307" r:id="rId51"/>
    <p:sldId id="308" r:id="rId52"/>
    <p:sldId id="309" r:id="rId53"/>
    <p:sldId id="310" r:id="rId54"/>
    <p:sldId id="326" r:id="rId55"/>
    <p:sldId id="312" r:id="rId56"/>
    <p:sldId id="327" r:id="rId57"/>
    <p:sldId id="346" r:id="rId58"/>
    <p:sldId id="338" r:id="rId59"/>
    <p:sldId id="284" r:id="rId60"/>
    <p:sldId id="317" r:id="rId61"/>
    <p:sldId id="332"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94" clrIdx="0"/>
  <p:cmAuthor id="1" name="timothy Astleford" initials="tA" lastIdx="2" clrIdx="1"/>
  <p:cmAuthor id="2" name="Timothy" initials="T" lastIdx="49" clrIdx="2"/>
  <p:cmAuthor id="3" name="Rae" initials="R" lastIdx="8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B81"/>
    <a:srgbClr val="0000FF"/>
    <a:srgbClr val="FF00FF"/>
    <a:srgbClr val="950543"/>
    <a:srgbClr val="C55A11"/>
    <a:srgbClr val="E329D6"/>
    <a:srgbClr val="B05110"/>
    <a:srgbClr val="9D3BFF"/>
    <a:srgbClr val="FFCC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8" autoAdjust="0"/>
    <p:restoredTop sz="91511" autoAdjust="0"/>
  </p:normalViewPr>
  <p:slideViewPr>
    <p:cSldViewPr snapToGrid="0">
      <p:cViewPr varScale="1">
        <p:scale>
          <a:sx n="114" d="100"/>
          <a:sy n="114" d="100"/>
        </p:scale>
        <p:origin x="786" y="114"/>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178EE-A9C5-41B4-9B36-F1CC9A120D08}" type="doc">
      <dgm:prSet loTypeId="urn:microsoft.com/office/officeart/2005/8/layout/lProcess3" loCatId="process" qsTypeId="urn:microsoft.com/office/officeart/2005/8/quickstyle/3d9" qsCatId="3D" csTypeId="urn:microsoft.com/office/officeart/2005/8/colors/colorful5" csCatId="colorful" phldr="1"/>
      <dgm:spPr/>
      <dgm:t>
        <a:bodyPr/>
        <a:lstStyle/>
        <a:p>
          <a:endParaRPr lang="en-US"/>
        </a:p>
      </dgm:t>
    </dgm:pt>
    <dgm:pt modelId="{4784DEBC-6DA2-4047-B931-BAAA0C5A7B4D}">
      <dgm:prSet custT="1"/>
      <dgm:spPr>
        <a:ln>
          <a:solidFill>
            <a:srgbClr val="CC00CC"/>
          </a:solidFill>
        </a:ln>
        <a:effectLst>
          <a:glow rad="863600">
            <a:srgbClr val="FFFF00"/>
          </a:glow>
        </a:effectLst>
      </dgm:spPr>
      <dgm:t>
        <a:bodyPr>
          <a:sp3d extrusionH="28000" prstMaterial="matte">
            <a:bevelT w="57150" h="38100" prst="artDeco"/>
          </a:sp3d>
        </a:bodyPr>
        <a:lstStyle/>
        <a:p>
          <a:pPr rtl="0"/>
          <a:r>
            <a:rPr lang="en-US" sz="5400" b="1" i="1" dirty="0">
              <a:ln w="38100">
                <a:solidFill>
                  <a:srgbClr val="66FF33"/>
                </a:solidFill>
              </a:ln>
              <a:latin typeface="Georgia" panose="02040502050405020303" pitchFamily="18" charset="0"/>
            </a:rPr>
            <a:t>Tishri 10 – The </a:t>
          </a:r>
        </a:p>
        <a:p>
          <a:pPr rtl="0"/>
          <a:r>
            <a:rPr lang="en-US" sz="8800" b="1" i="1" dirty="0">
              <a:ln w="38100">
                <a:solidFill>
                  <a:srgbClr val="66FF33"/>
                </a:solidFill>
              </a:ln>
              <a:effectLst>
                <a:glow rad="127000">
                  <a:srgbClr val="CC66FF"/>
                </a:glow>
              </a:effectLst>
              <a:latin typeface="Georgia" panose="02040502050405020303" pitchFamily="18" charset="0"/>
            </a:rPr>
            <a:t>Atonement</a:t>
          </a:r>
          <a:r>
            <a:rPr lang="en-US" sz="8800" b="1" i="1" dirty="0">
              <a:latin typeface="Georgia" panose="02040502050405020303" pitchFamily="18" charset="0"/>
            </a:rPr>
            <a:t> </a:t>
          </a:r>
          <a:r>
            <a:rPr lang="en-US" sz="6000" b="1" dirty="0">
              <a:ln>
                <a:solidFill>
                  <a:srgbClr val="950543"/>
                </a:solidFill>
              </a:ln>
              <a:solidFill>
                <a:srgbClr val="FF9900"/>
              </a:solidFill>
            </a:rPr>
            <a:t>Cycle</a:t>
          </a:r>
          <a:endParaRPr lang="en-US" sz="4000" b="1" dirty="0">
            <a:ln>
              <a:solidFill>
                <a:srgbClr val="950543"/>
              </a:solidFill>
            </a:ln>
            <a:solidFill>
              <a:srgbClr val="FF9900"/>
            </a:solidFill>
          </a:endParaRPr>
        </a:p>
      </dgm:t>
    </dgm:pt>
    <dgm:pt modelId="{A8616BCE-E8C0-4A27-9E14-EBF5969F116B}" type="sibTrans" cxnId="{F1FDC155-17B0-43EE-9D07-229A5E1B6900}">
      <dgm:prSet/>
      <dgm:spPr/>
      <dgm:t>
        <a:bodyPr/>
        <a:lstStyle/>
        <a:p>
          <a:endParaRPr lang="en-US"/>
        </a:p>
      </dgm:t>
    </dgm:pt>
    <dgm:pt modelId="{0D7902BA-306F-4D75-841A-4F637D1B8A57}" type="parTrans" cxnId="{F1FDC155-17B0-43EE-9D07-229A5E1B6900}">
      <dgm:prSet/>
      <dgm:spPr/>
      <dgm:t>
        <a:bodyPr/>
        <a:lstStyle/>
        <a:p>
          <a:endParaRPr lang="en-US"/>
        </a:p>
      </dgm:t>
    </dgm:pt>
    <dgm:pt modelId="{8BF116E0-550D-4DC5-9609-B12F300F3F54}" type="pres">
      <dgm:prSet presAssocID="{CD7178EE-A9C5-41B4-9B36-F1CC9A120D08}" presName="Name0" presStyleCnt="0">
        <dgm:presLayoutVars>
          <dgm:chPref val="3"/>
          <dgm:dir/>
          <dgm:animLvl val="lvl"/>
          <dgm:resizeHandles/>
        </dgm:presLayoutVars>
      </dgm:prSet>
      <dgm:spPr/>
    </dgm:pt>
    <dgm:pt modelId="{05DBDB7D-49B7-4B52-B05F-BE49FAEA1E25}" type="pres">
      <dgm:prSet presAssocID="{4784DEBC-6DA2-4047-B931-BAAA0C5A7B4D}" presName="horFlow" presStyleCnt="0"/>
      <dgm:spPr/>
    </dgm:pt>
    <dgm:pt modelId="{A5CED0A8-F226-4A4E-95CA-30E7071CEFE4}" type="pres">
      <dgm:prSet presAssocID="{4784DEBC-6DA2-4047-B931-BAAA0C5A7B4D}" presName="bigChev" presStyleLbl="node1" presStyleIdx="0" presStyleCnt="1" custLinFactNeighborX="89" custLinFactNeighborY="-10874"/>
      <dgm:spPr/>
    </dgm:pt>
  </dgm:ptLst>
  <dgm:cxnLst>
    <dgm:cxn modelId="{F1FDC155-17B0-43EE-9D07-229A5E1B6900}" srcId="{CD7178EE-A9C5-41B4-9B36-F1CC9A120D08}" destId="{4784DEBC-6DA2-4047-B931-BAAA0C5A7B4D}" srcOrd="0" destOrd="0" parTransId="{0D7902BA-306F-4D75-841A-4F637D1B8A57}" sibTransId="{A8616BCE-E8C0-4A27-9E14-EBF5969F116B}"/>
    <dgm:cxn modelId="{41CB8AB9-8E01-45C5-891C-E7E4E82F1E27}" type="presOf" srcId="{4784DEBC-6DA2-4047-B931-BAAA0C5A7B4D}" destId="{A5CED0A8-F226-4A4E-95CA-30E7071CEFE4}" srcOrd="0" destOrd="0" presId="urn:microsoft.com/office/officeart/2005/8/layout/lProcess3"/>
    <dgm:cxn modelId="{ADCDACFF-687C-427B-B325-134E4CEED86F}" type="presOf" srcId="{CD7178EE-A9C5-41B4-9B36-F1CC9A120D08}" destId="{8BF116E0-550D-4DC5-9609-B12F300F3F54}" srcOrd="0" destOrd="0" presId="urn:microsoft.com/office/officeart/2005/8/layout/lProcess3"/>
    <dgm:cxn modelId="{5E0F9058-5103-4E65-8101-3A4EA7B37C93}" type="presParOf" srcId="{8BF116E0-550D-4DC5-9609-B12F300F3F54}" destId="{05DBDB7D-49B7-4B52-B05F-BE49FAEA1E25}" srcOrd="0" destOrd="0" presId="urn:microsoft.com/office/officeart/2005/8/layout/lProcess3"/>
    <dgm:cxn modelId="{3AE495A2-9514-43E9-9462-0406C0FA856F}" type="presParOf" srcId="{05DBDB7D-49B7-4B52-B05F-BE49FAEA1E25}" destId="{A5CED0A8-F226-4A4E-95CA-30E7071CEFE4}" srcOrd="0" destOrd="0" presId="urn:microsoft.com/office/officeart/2005/8/layout/lProcess3"/>
  </dgm:cxnLst>
  <dgm:bg>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ED0A8-F226-4A4E-95CA-30E7071CEFE4}">
      <dsp:nvSpPr>
        <dsp:cNvPr id="0" name=""/>
        <dsp:cNvSpPr/>
      </dsp:nvSpPr>
      <dsp:spPr>
        <a:xfrm>
          <a:off x="0" y="286706"/>
          <a:ext cx="10972800" cy="4389120"/>
        </a:xfrm>
        <a:prstGeom prst="chevron">
          <a:avLst/>
        </a:prstGeom>
        <a:solidFill>
          <a:schemeClr val="accent5">
            <a:hueOff val="0"/>
            <a:satOff val="0"/>
            <a:lumOff val="0"/>
            <a:alphaOff val="0"/>
          </a:schemeClr>
        </a:solidFill>
        <a:ln>
          <a:solidFill>
            <a:srgbClr val="CC00CC"/>
          </a:solidFill>
        </a:ln>
        <a:effectLst>
          <a:glow rad="863600">
            <a:srgbClr val="FFFF00"/>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0" bIns="34290" numCol="1" spcCol="1270" anchor="ctr" anchorCtr="0">
          <a:noAutofit/>
          <a:sp3d extrusionH="28000" prstMaterial="matte">
            <a:bevelT w="57150" h="38100" prst="artDeco"/>
          </a:sp3d>
        </a:bodyPr>
        <a:lstStyle/>
        <a:p>
          <a:pPr marL="0" lvl="0" indent="0" algn="ctr" defTabSz="2400300" rtl="0">
            <a:lnSpc>
              <a:spcPct val="90000"/>
            </a:lnSpc>
            <a:spcBef>
              <a:spcPct val="0"/>
            </a:spcBef>
            <a:spcAft>
              <a:spcPct val="35000"/>
            </a:spcAft>
            <a:buNone/>
          </a:pPr>
          <a:r>
            <a:rPr lang="en-US" sz="5400" b="1" i="1" kern="1200" dirty="0">
              <a:ln w="38100">
                <a:solidFill>
                  <a:srgbClr val="66FF33"/>
                </a:solidFill>
              </a:ln>
              <a:latin typeface="Georgia" panose="02040502050405020303" pitchFamily="18" charset="0"/>
            </a:rPr>
            <a:t>Tishri 10 – The </a:t>
          </a:r>
        </a:p>
        <a:p>
          <a:pPr marL="0" lvl="0" indent="0" algn="ctr" defTabSz="2400300" rtl="0">
            <a:lnSpc>
              <a:spcPct val="90000"/>
            </a:lnSpc>
            <a:spcBef>
              <a:spcPct val="0"/>
            </a:spcBef>
            <a:spcAft>
              <a:spcPct val="35000"/>
            </a:spcAft>
            <a:buNone/>
          </a:pPr>
          <a:r>
            <a:rPr lang="en-US" sz="8800" b="1" i="1" kern="1200" dirty="0">
              <a:ln w="38100">
                <a:solidFill>
                  <a:srgbClr val="66FF33"/>
                </a:solidFill>
              </a:ln>
              <a:effectLst>
                <a:glow rad="127000">
                  <a:srgbClr val="CC66FF"/>
                </a:glow>
              </a:effectLst>
              <a:latin typeface="Georgia" panose="02040502050405020303" pitchFamily="18" charset="0"/>
            </a:rPr>
            <a:t>Atonement</a:t>
          </a:r>
          <a:r>
            <a:rPr lang="en-US" sz="8800" b="1" i="1" kern="1200" dirty="0">
              <a:latin typeface="Georgia" panose="02040502050405020303" pitchFamily="18" charset="0"/>
            </a:rPr>
            <a:t> </a:t>
          </a:r>
          <a:r>
            <a:rPr lang="en-US" sz="6000" b="1" kern="1200" dirty="0">
              <a:ln>
                <a:solidFill>
                  <a:srgbClr val="950543"/>
                </a:solidFill>
              </a:ln>
              <a:solidFill>
                <a:srgbClr val="FF9900"/>
              </a:solidFill>
            </a:rPr>
            <a:t>Cycle</a:t>
          </a:r>
          <a:endParaRPr lang="en-US" sz="4000" b="1" kern="1200" dirty="0">
            <a:ln>
              <a:solidFill>
                <a:srgbClr val="950543"/>
              </a:solidFill>
            </a:ln>
            <a:solidFill>
              <a:srgbClr val="FF9900"/>
            </a:solidFill>
          </a:endParaRPr>
        </a:p>
      </dsp:txBody>
      <dsp:txXfrm>
        <a:off x="2194560" y="286706"/>
        <a:ext cx="6583680" cy="43891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265050-468C-4174-A6A8-BEFF5BDE4191}" type="datetimeFigureOut">
              <a:rPr lang="en-US" smtClean="0"/>
              <a:t>12/12/2020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D2096C-2369-40D2-9E5E-D8DC4E11E865}" type="slidenum">
              <a:rPr lang="en-US" smtClean="0"/>
              <a:t>‹#›</a:t>
            </a:fld>
            <a:endParaRPr lang="en-US"/>
          </a:p>
        </p:txBody>
      </p:sp>
    </p:spTree>
    <p:extLst>
      <p:ext uri="{BB962C8B-B14F-4D97-AF65-F5344CB8AC3E}">
        <p14:creationId xmlns:p14="http://schemas.microsoft.com/office/powerpoint/2010/main" val="385522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Calculating Atonement Correctly    Truly There can be only One Covenant Calendar...  Jan 28</a:t>
            </a:r>
            <a:r>
              <a:rPr lang="en-US" b="1" baseline="30000" dirty="0"/>
              <a:t>th</a:t>
            </a:r>
            <a:r>
              <a:rPr lang="en-US" b="1" dirty="0"/>
              <a:t>  (Mario’s Version)</a:t>
            </a:r>
          </a:p>
          <a:p>
            <a:br>
              <a:rPr lang="en-US" dirty="0"/>
            </a:br>
            <a:r>
              <a:rPr lang="en-US" b="1" dirty="0"/>
              <a:t>In this week's class</a:t>
            </a:r>
            <a:r>
              <a:rPr lang="en-US" dirty="0"/>
              <a:t>  Our main source text comes from Leviticus 23:27-32</a:t>
            </a:r>
            <a:br>
              <a:rPr lang="en-US" dirty="0"/>
            </a:br>
            <a:br>
              <a:rPr lang="en-US" dirty="0"/>
            </a:br>
            <a:r>
              <a:rPr lang="en-US" dirty="0"/>
              <a:t>Charlene wouldn't you agree that it's HIGH TIME our brothers &amp; sisters understand the correct way to walk IN COVENANT with our Creator and observe the Festival of Atonement on Yahuah's Calendar</a:t>
            </a:r>
            <a:br>
              <a:rPr lang="en-US" dirty="0"/>
            </a:br>
            <a:br>
              <a:rPr lang="en-US" dirty="0"/>
            </a:br>
            <a:r>
              <a:rPr lang="en-US" dirty="0"/>
              <a:t>- the Covenant Calendar that the Hebrew nation agreed to 3 times before it was ratified in blood at Mt Sinai ?</a:t>
            </a:r>
            <a:br>
              <a:rPr lang="en-US" dirty="0"/>
            </a:br>
            <a:br>
              <a:rPr lang="en-US" dirty="0"/>
            </a:br>
            <a:r>
              <a:rPr lang="en-US" dirty="0"/>
              <a:t>What do you say Charlene ?</a:t>
            </a:r>
            <a:br>
              <a:rPr lang="en-US" dirty="0"/>
            </a:br>
            <a:r>
              <a:rPr lang="en-US" dirty="0"/>
              <a:t> </a:t>
            </a:r>
            <a:br>
              <a:rPr lang="en-US" dirty="0"/>
            </a:br>
            <a:r>
              <a:rPr lang="en-US" dirty="0"/>
              <a:t>We invite you to join us on CCC for an extremely interesting and revealing investigation of the commands concerning Yahuah's Sabbath of Atonement on the 10th day in the 7th month..</a:t>
            </a:r>
            <a:br>
              <a:rPr lang="en-US" dirty="0"/>
            </a:br>
            <a:br>
              <a:rPr lang="en-US" dirty="0"/>
            </a:br>
            <a:r>
              <a:rPr lang="en-US" b="1" dirty="0"/>
              <a:t>Here are some questions that will be addressed...</a:t>
            </a:r>
            <a:br>
              <a:rPr lang="en-US" dirty="0"/>
            </a:br>
            <a:r>
              <a:rPr lang="en-US" dirty="0"/>
              <a:t> Are we to believe that Yahuah changed His mind, somewhere between verse 27 &amp; verse 32 ?</a:t>
            </a:r>
            <a:br>
              <a:rPr lang="en-US" dirty="0"/>
            </a:br>
            <a:r>
              <a:rPr lang="en-US" dirty="0"/>
              <a:t> </a:t>
            </a:r>
          </a:p>
          <a:p>
            <a:r>
              <a:rPr lang="en-US" dirty="0"/>
              <a:t>Why have we been taught to start the Sabbath "Day of Atonement" at the evening of the 9th ?</a:t>
            </a:r>
            <a:br>
              <a:rPr lang="en-US" dirty="0"/>
            </a:br>
            <a:r>
              <a:rPr lang="en-US" dirty="0"/>
              <a:t> </a:t>
            </a:r>
          </a:p>
          <a:p>
            <a:r>
              <a:rPr lang="en-US" dirty="0"/>
              <a:t>Did Yahuah provide us with a reason for the "instant controversial and uncharacteristic switcheroo" ?</a:t>
            </a:r>
            <a:br>
              <a:rPr lang="en-US" dirty="0"/>
            </a:br>
            <a:r>
              <a:rPr lang="en-US" dirty="0"/>
              <a:t> </a:t>
            </a:r>
          </a:p>
          <a:p>
            <a:r>
              <a:rPr lang="en-US" dirty="0"/>
              <a:t>Should the "Day" of Atonement actually be called the "Days" of Atonement ?</a:t>
            </a:r>
            <a:br>
              <a:rPr lang="en-US" dirty="0"/>
            </a:br>
            <a:r>
              <a:rPr lang="en-US" dirty="0"/>
              <a:t> </a:t>
            </a:r>
          </a:p>
          <a:p>
            <a:r>
              <a:rPr lang="en-US" dirty="0"/>
              <a:t>If Atonement day is in fact an anomaly and is totally different in its pattern from the other Mo-edim </a:t>
            </a:r>
            <a:r>
              <a:rPr lang="en-US" i="1" dirty="0"/>
              <a:t>(Feast) </a:t>
            </a:r>
            <a:r>
              <a:rPr lang="en-US" dirty="0"/>
              <a:t>patterns, where do we find this explanation in the Scriptures ? </a:t>
            </a:r>
          </a:p>
          <a:p>
            <a:br>
              <a:rPr lang="en-US" dirty="0"/>
            </a:br>
            <a:r>
              <a:rPr lang="en-US" dirty="0"/>
              <a:t>If any of these questions are intriguing to you, or if you think you know the answers and are looking for biblical confirmation, be sure to show your beautiful faces at CCC study this </a:t>
            </a:r>
            <a:r>
              <a:rPr lang="en-US" dirty="0" err="1"/>
              <a:t>friday</a:t>
            </a:r>
            <a:r>
              <a:rPr lang="en-US" dirty="0"/>
              <a:t> February 02/19 </a:t>
            </a:r>
            <a:br>
              <a:rPr lang="en-US" dirty="0"/>
            </a:br>
            <a:br>
              <a:rPr lang="en-US" dirty="0"/>
            </a:br>
            <a:r>
              <a:rPr lang="en-US" b="1" dirty="0"/>
              <a:t>The 18th day of the 11th month</a:t>
            </a:r>
            <a:r>
              <a:rPr lang="en-US" dirty="0"/>
              <a:t> for Covenant Calendar counting (Ps 90:12). </a:t>
            </a:r>
            <a:br>
              <a:rPr lang="en-US" dirty="0"/>
            </a:br>
            <a:br>
              <a:rPr lang="en-US" dirty="0"/>
            </a:br>
            <a:br>
              <a:rPr lang="en-US" dirty="0"/>
            </a:br>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a:t>
            </a:fld>
            <a:endParaRPr lang="en-US"/>
          </a:p>
        </p:txBody>
      </p:sp>
    </p:spTree>
    <p:extLst>
      <p:ext uri="{BB962C8B-B14F-4D97-AF65-F5344CB8AC3E}">
        <p14:creationId xmlns:p14="http://schemas.microsoft.com/office/powerpoint/2010/main" val="248703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38</a:t>
            </a:fld>
            <a:endParaRPr lang="en-US"/>
          </a:p>
        </p:txBody>
      </p:sp>
    </p:spTree>
    <p:extLst>
      <p:ext uri="{BB962C8B-B14F-4D97-AF65-F5344CB8AC3E}">
        <p14:creationId xmlns:p14="http://schemas.microsoft.com/office/powerpoint/2010/main" val="403491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39</a:t>
            </a:fld>
            <a:endParaRPr lang="en-US"/>
          </a:p>
        </p:txBody>
      </p:sp>
    </p:spTree>
    <p:extLst>
      <p:ext uri="{BB962C8B-B14F-4D97-AF65-F5344CB8AC3E}">
        <p14:creationId xmlns:p14="http://schemas.microsoft.com/office/powerpoint/2010/main" val="110576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40</a:t>
            </a:fld>
            <a:endParaRPr lang="en-US"/>
          </a:p>
        </p:txBody>
      </p:sp>
    </p:spTree>
    <p:extLst>
      <p:ext uri="{BB962C8B-B14F-4D97-AF65-F5344CB8AC3E}">
        <p14:creationId xmlns:p14="http://schemas.microsoft.com/office/powerpoint/2010/main" val="129987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41</a:t>
            </a:fld>
            <a:endParaRPr lang="en-US"/>
          </a:p>
        </p:txBody>
      </p:sp>
    </p:spTree>
    <p:extLst>
      <p:ext uri="{BB962C8B-B14F-4D97-AF65-F5344CB8AC3E}">
        <p14:creationId xmlns:p14="http://schemas.microsoft.com/office/powerpoint/2010/main" val="48456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47</a:t>
            </a:fld>
            <a:endParaRPr lang="en-US"/>
          </a:p>
        </p:txBody>
      </p:sp>
    </p:spTree>
    <p:extLst>
      <p:ext uri="{BB962C8B-B14F-4D97-AF65-F5344CB8AC3E}">
        <p14:creationId xmlns:p14="http://schemas.microsoft.com/office/powerpoint/2010/main" val="306893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1D2096C-2369-40D2-9E5E-D8DC4E11E865}" type="slidenum">
              <a:rPr lang="en-US" smtClean="0"/>
              <a:t>48</a:t>
            </a:fld>
            <a:endParaRPr lang="en-US"/>
          </a:p>
        </p:txBody>
      </p:sp>
    </p:spTree>
    <p:extLst>
      <p:ext uri="{BB962C8B-B14F-4D97-AF65-F5344CB8AC3E}">
        <p14:creationId xmlns:p14="http://schemas.microsoft.com/office/powerpoint/2010/main" val="17024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49</a:t>
            </a:fld>
            <a:endParaRPr lang="en-US"/>
          </a:p>
        </p:txBody>
      </p:sp>
    </p:spTree>
    <p:extLst>
      <p:ext uri="{BB962C8B-B14F-4D97-AF65-F5344CB8AC3E}">
        <p14:creationId xmlns:p14="http://schemas.microsoft.com/office/powerpoint/2010/main" val="426337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50</a:t>
            </a:fld>
            <a:endParaRPr lang="en-US"/>
          </a:p>
        </p:txBody>
      </p:sp>
    </p:spTree>
    <p:extLst>
      <p:ext uri="{BB962C8B-B14F-4D97-AF65-F5344CB8AC3E}">
        <p14:creationId xmlns:p14="http://schemas.microsoft.com/office/powerpoint/2010/main" val="176138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51</a:t>
            </a:fld>
            <a:endParaRPr lang="en-US"/>
          </a:p>
        </p:txBody>
      </p:sp>
    </p:spTree>
    <p:extLst>
      <p:ext uri="{BB962C8B-B14F-4D97-AF65-F5344CB8AC3E}">
        <p14:creationId xmlns:p14="http://schemas.microsoft.com/office/powerpoint/2010/main" val="157780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52</a:t>
            </a:fld>
            <a:endParaRPr lang="en-US"/>
          </a:p>
        </p:txBody>
      </p:sp>
    </p:spTree>
    <p:extLst>
      <p:ext uri="{BB962C8B-B14F-4D97-AF65-F5344CB8AC3E}">
        <p14:creationId xmlns:p14="http://schemas.microsoft.com/office/powerpoint/2010/main" val="70575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7</a:t>
            </a:fld>
            <a:endParaRPr lang="en-US"/>
          </a:p>
        </p:txBody>
      </p:sp>
    </p:spTree>
    <p:extLst>
      <p:ext uri="{BB962C8B-B14F-4D97-AF65-F5344CB8AC3E}">
        <p14:creationId xmlns:p14="http://schemas.microsoft.com/office/powerpoint/2010/main" val="114650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53</a:t>
            </a:fld>
            <a:endParaRPr lang="en-US"/>
          </a:p>
        </p:txBody>
      </p:sp>
    </p:spTree>
    <p:extLst>
      <p:ext uri="{BB962C8B-B14F-4D97-AF65-F5344CB8AC3E}">
        <p14:creationId xmlns:p14="http://schemas.microsoft.com/office/powerpoint/2010/main" val="45452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54</a:t>
            </a:fld>
            <a:endParaRPr lang="en-US"/>
          </a:p>
        </p:txBody>
      </p:sp>
    </p:spTree>
    <p:extLst>
      <p:ext uri="{BB962C8B-B14F-4D97-AF65-F5344CB8AC3E}">
        <p14:creationId xmlns:p14="http://schemas.microsoft.com/office/powerpoint/2010/main" val="192113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55</a:t>
            </a:fld>
            <a:endParaRPr lang="en-US"/>
          </a:p>
        </p:txBody>
      </p:sp>
    </p:spTree>
    <p:extLst>
      <p:ext uri="{BB962C8B-B14F-4D97-AF65-F5344CB8AC3E}">
        <p14:creationId xmlns:p14="http://schemas.microsoft.com/office/powerpoint/2010/main" val="182945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 3:13 – Course of time – the word </a:t>
            </a:r>
            <a:r>
              <a:rPr lang="en-CA" dirty="0" err="1"/>
              <a:t>Yowm</a:t>
            </a:r>
            <a:r>
              <a:rPr lang="en-CA" baseline="0" dirty="0"/>
              <a:t> is used here.  These days of </a:t>
            </a:r>
            <a:r>
              <a:rPr lang="en-CA" baseline="0" dirty="0" err="1"/>
              <a:t>Cains</a:t>
            </a:r>
            <a:r>
              <a:rPr lang="en-CA" baseline="0" dirty="0"/>
              <a:t> life included the night season – 24 hours.</a:t>
            </a:r>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57</a:t>
            </a:fld>
            <a:endParaRPr lang="en-US"/>
          </a:p>
        </p:txBody>
      </p:sp>
    </p:spTree>
    <p:extLst>
      <p:ext uri="{BB962C8B-B14F-4D97-AF65-F5344CB8AC3E}">
        <p14:creationId xmlns:p14="http://schemas.microsoft.com/office/powerpoint/2010/main" val="193576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59</a:t>
            </a:fld>
            <a:endParaRPr lang="en-US"/>
          </a:p>
        </p:txBody>
      </p:sp>
    </p:spTree>
    <p:extLst>
      <p:ext uri="{BB962C8B-B14F-4D97-AF65-F5344CB8AC3E}">
        <p14:creationId xmlns:p14="http://schemas.microsoft.com/office/powerpoint/2010/main" val="258353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27</a:t>
            </a:fld>
            <a:endParaRPr lang="en-US"/>
          </a:p>
        </p:txBody>
      </p:sp>
    </p:spTree>
    <p:extLst>
      <p:ext uri="{BB962C8B-B14F-4D97-AF65-F5344CB8AC3E}">
        <p14:creationId xmlns:p14="http://schemas.microsoft.com/office/powerpoint/2010/main" val="37293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29</a:t>
            </a:fld>
            <a:endParaRPr lang="en-US"/>
          </a:p>
        </p:txBody>
      </p:sp>
    </p:spTree>
    <p:extLst>
      <p:ext uri="{BB962C8B-B14F-4D97-AF65-F5344CB8AC3E}">
        <p14:creationId xmlns:p14="http://schemas.microsoft.com/office/powerpoint/2010/main" val="10452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Kelowna  Jan 20/19 … Okanagan Lake by Catherine Hutchins</a:t>
            </a:r>
          </a:p>
        </p:txBody>
      </p:sp>
      <p:sp>
        <p:nvSpPr>
          <p:cNvPr id="4" name="Slide Number Placeholder 3"/>
          <p:cNvSpPr>
            <a:spLocks noGrp="1"/>
          </p:cNvSpPr>
          <p:nvPr>
            <p:ph type="sldNum" sz="quarter" idx="10"/>
          </p:nvPr>
        </p:nvSpPr>
        <p:spPr/>
        <p:txBody>
          <a:bodyPr/>
          <a:lstStyle/>
          <a:p>
            <a:fld id="{71D2096C-2369-40D2-9E5E-D8DC4E11E865}" type="slidenum">
              <a:rPr lang="en-US" smtClean="0"/>
              <a:t>31</a:t>
            </a:fld>
            <a:endParaRPr lang="en-US"/>
          </a:p>
        </p:txBody>
      </p:sp>
    </p:spTree>
    <p:extLst>
      <p:ext uri="{BB962C8B-B14F-4D97-AF65-F5344CB8AC3E}">
        <p14:creationId xmlns:p14="http://schemas.microsoft.com/office/powerpoint/2010/main" val="420695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34</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35</a:t>
            </a:fld>
            <a:endParaRPr lang="en-US"/>
          </a:p>
        </p:txBody>
      </p:sp>
    </p:spTree>
    <p:extLst>
      <p:ext uri="{BB962C8B-B14F-4D97-AF65-F5344CB8AC3E}">
        <p14:creationId xmlns:p14="http://schemas.microsoft.com/office/powerpoint/2010/main" val="146270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36</a:t>
            </a:fld>
            <a:endParaRPr lang="en-US"/>
          </a:p>
        </p:txBody>
      </p:sp>
    </p:spTree>
    <p:extLst>
      <p:ext uri="{BB962C8B-B14F-4D97-AF65-F5344CB8AC3E}">
        <p14:creationId xmlns:p14="http://schemas.microsoft.com/office/powerpoint/2010/main" val="37185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1D2096C-2369-40D2-9E5E-D8DC4E11E865}" type="slidenum">
              <a:rPr lang="en-US" smtClean="0"/>
              <a:t>37</a:t>
            </a:fld>
            <a:endParaRPr lang="en-US"/>
          </a:p>
        </p:txBody>
      </p:sp>
    </p:spTree>
    <p:extLst>
      <p:ext uri="{BB962C8B-B14F-4D97-AF65-F5344CB8AC3E}">
        <p14:creationId xmlns:p14="http://schemas.microsoft.com/office/powerpoint/2010/main" val="403491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CB2FD2-09BE-44D6-B18C-0F4373F11CAB}"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891531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269A9-C7DC-442F-836B-A08D96E3E9E6}"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120685741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FCB47-1DAA-4DF7-A084-B37F518073C3}"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7673193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8B725-4228-40CB-9392-F5AE32158060}"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22892406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E000F-34A1-435C-825F-CF0C7AF31D64}"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9724390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0DF4C-4129-4C05-87F9-6471E859ACA6}"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31070338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47F87C-9849-4236-8427-183017B4EFDD}" type="datetime1">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13962276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1944A-0A18-4E45-A525-0F617DAADC5D}" type="datetime1">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447495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0D679-6BF2-4C5E-B053-D4AF1E9EEDC7}" type="datetime1">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336741" y="6383244"/>
            <a:ext cx="2743200" cy="365125"/>
          </a:xfrm>
        </p:spPr>
        <p:txBody>
          <a:bodyPr/>
          <a:lstStyle>
            <a:lvl1pPr>
              <a:defRPr sz="1600">
                <a:solidFill>
                  <a:schemeClr val="tx1"/>
                </a:solidFill>
              </a:defRPr>
            </a:lvl1pPr>
          </a:lstStyle>
          <a:p>
            <a:fld id="{0FAB87E4-7748-4117-92E5-790DAABEC644}" type="slidenum">
              <a:rPr lang="en-US" smtClean="0"/>
              <a:pPr/>
              <a:t>‹#›</a:t>
            </a:fld>
            <a:endParaRPr lang="en-US" dirty="0"/>
          </a:p>
        </p:txBody>
      </p:sp>
    </p:spTree>
    <p:extLst>
      <p:ext uri="{BB962C8B-B14F-4D97-AF65-F5344CB8AC3E}">
        <p14:creationId xmlns:p14="http://schemas.microsoft.com/office/powerpoint/2010/main" val="259448878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503AA0-5237-41A7-B3CF-F4762D263F58}"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7858132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CF5A8-0526-4CC3-B85C-45961E6B21C7}"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B87E4-7748-4117-92E5-790DAABEC644}" type="slidenum">
              <a:rPr lang="en-US" smtClean="0"/>
              <a:t>‹#›</a:t>
            </a:fld>
            <a:endParaRPr lang="en-US"/>
          </a:p>
        </p:txBody>
      </p:sp>
    </p:spTree>
    <p:extLst>
      <p:ext uri="{BB962C8B-B14F-4D97-AF65-F5344CB8AC3E}">
        <p14:creationId xmlns:p14="http://schemas.microsoft.com/office/powerpoint/2010/main" val="250977826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0E4-6C3A-452E-AAF4-6725F214F3BB}" type="datetime1">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B87E4-7748-4117-92E5-790DAABEC644}" type="slidenum">
              <a:rPr lang="en-US" smtClean="0"/>
              <a:t>‹#›</a:t>
            </a:fld>
            <a:endParaRPr lang="en-US"/>
          </a:p>
        </p:txBody>
      </p:sp>
    </p:spTree>
    <p:extLst>
      <p:ext uri="{BB962C8B-B14F-4D97-AF65-F5344CB8AC3E}">
        <p14:creationId xmlns:p14="http://schemas.microsoft.com/office/powerpoint/2010/main" val="211663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hyperlink" Target="http://www.studythecalendar.com/" TargetMode="External"/><Relationship Id="rId4" Type="http://schemas.openxmlformats.org/officeDocument/2006/relationships/hyperlink" Target="mailto:tim@studythecalendar.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709A7-6106-43E9-A615-FD2CE413A672}"/>
              </a:ext>
            </a:extLst>
          </p:cNvPr>
          <p:cNvSpPr>
            <a:spLocks noGrp="1"/>
          </p:cNvSpPr>
          <p:nvPr>
            <p:ph type="sldNum" sz="quarter" idx="12"/>
          </p:nvPr>
        </p:nvSpPr>
        <p:spPr/>
        <p:txBody>
          <a:bodyPr/>
          <a:lstStyle/>
          <a:p>
            <a:fld id="{0FAB87E4-7748-4117-92E5-790DAABEC644}" type="slidenum">
              <a:rPr lang="en-US" smtClean="0"/>
              <a:pPr/>
              <a:t>1</a:t>
            </a:fld>
            <a:endParaRPr lang="en-US" dirty="0"/>
          </a:p>
        </p:txBody>
      </p:sp>
      <p:pic>
        <p:nvPicPr>
          <p:cNvPr id="4" name="Picture 3">
            <a:extLst>
              <a:ext uri="{FF2B5EF4-FFF2-40B4-BE49-F238E27FC236}">
                <a16:creationId xmlns:a16="http://schemas.microsoft.com/office/drawing/2014/main" id="{426986DE-CB77-4BFF-9C73-9F37734F2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410200"/>
          </a:xfrm>
          <a:prstGeom prst="rect">
            <a:avLst/>
          </a:prstGeom>
        </p:spPr>
      </p:pic>
      <p:sp>
        <p:nvSpPr>
          <p:cNvPr id="6" name="Rectangle 5">
            <a:extLst>
              <a:ext uri="{FF2B5EF4-FFF2-40B4-BE49-F238E27FC236}">
                <a16:creationId xmlns:a16="http://schemas.microsoft.com/office/drawing/2014/main" id="{AE378976-E078-4144-9C9A-1A93C3F9C1F1}"/>
              </a:ext>
            </a:extLst>
          </p:cNvPr>
          <p:cNvSpPr/>
          <p:nvPr/>
        </p:nvSpPr>
        <p:spPr>
          <a:xfrm>
            <a:off x="0" y="5069840"/>
            <a:ext cx="12192000" cy="1788160"/>
          </a:xfrm>
          <a:prstGeom prst="rect">
            <a:avLst/>
          </a:prstGeom>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ounded Rectangle 1">
            <a:extLst>
              <a:ext uri="{FF2B5EF4-FFF2-40B4-BE49-F238E27FC236}">
                <a16:creationId xmlns:a16="http://schemas.microsoft.com/office/drawing/2014/main" id="{6AE03962-BD6F-4BBA-B108-E9BEEAB5CE4F}"/>
              </a:ext>
            </a:extLst>
          </p:cNvPr>
          <p:cNvSpPr/>
          <p:nvPr/>
        </p:nvSpPr>
        <p:spPr>
          <a:xfrm>
            <a:off x="246668" y="5342751"/>
            <a:ext cx="11698664" cy="1193721"/>
          </a:xfrm>
          <a:prstGeom prst="roundRect">
            <a:avLst>
              <a:gd name="adj" fmla="val 13493"/>
            </a:avLst>
          </a:prstGeom>
          <a:solidFill>
            <a:schemeClr val="accent2">
              <a:lumMod val="20000"/>
              <a:lumOff val="80000"/>
            </a:schemeClr>
          </a:solidFill>
          <a:ln w="76200">
            <a:solidFill>
              <a:schemeClr val="accent4">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6600" b="1" dirty="0">
                <a:ln w="1905">
                  <a:solidFill>
                    <a:sysClr val="windowText" lastClr="000000"/>
                  </a:solidFill>
                </a:ln>
                <a:solidFill>
                  <a:schemeClr val="accent4">
                    <a:lumMod val="75000"/>
                  </a:schemeClr>
                </a:solidFill>
                <a:effectLst>
                  <a:glow rad="63500">
                    <a:schemeClr val="accent5">
                      <a:lumMod val="75000"/>
                    </a:schemeClr>
                  </a:glow>
                  <a:innerShdw blurRad="69850" dist="43180" dir="5400000">
                    <a:srgbClr val="000000">
                      <a:alpha val="65000"/>
                    </a:srgbClr>
                  </a:innerShdw>
                </a:effectLst>
                <a:latin typeface="Old English Text MT" panose="03040902040508030806" pitchFamily="66" charset="0"/>
              </a:rPr>
              <a:t>Calculating</a:t>
            </a:r>
            <a:r>
              <a:rPr lang="en-US" sz="66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 </a:t>
            </a:r>
            <a:r>
              <a:rPr lang="en-US" sz="6600" b="1" dirty="0">
                <a:ln w="1905">
                  <a:solidFill>
                    <a:sysClr val="windowText" lastClr="000000"/>
                  </a:solidFill>
                </a:ln>
                <a:solidFill>
                  <a:srgbClr val="00B0F0"/>
                </a:solidFill>
                <a:effectLst>
                  <a:glow rad="63500">
                    <a:srgbClr val="C00000">
                      <a:alpha val="67000"/>
                    </a:srgbClr>
                  </a:glow>
                  <a:innerShdw blurRad="69850" dist="43180" dir="5400000">
                    <a:srgbClr val="000000">
                      <a:alpha val="65000"/>
                    </a:srgbClr>
                  </a:innerShdw>
                </a:effectLst>
                <a:latin typeface="Old English Text MT" panose="03040902040508030806" pitchFamily="66" charset="0"/>
              </a:rPr>
              <a:t>Atonement</a:t>
            </a:r>
            <a:r>
              <a:rPr lang="en-US" sz="66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 </a:t>
            </a:r>
            <a:r>
              <a:rPr lang="en-US" sz="6600" b="1" dirty="0">
                <a:ln w="1905">
                  <a:solidFill>
                    <a:sysClr val="windowText" lastClr="000000"/>
                  </a:solidFill>
                </a:ln>
                <a:solidFill>
                  <a:schemeClr val="accent4">
                    <a:lumMod val="75000"/>
                  </a:schemeClr>
                </a:solidFill>
                <a:effectLst>
                  <a:glow rad="63500">
                    <a:schemeClr val="accent5">
                      <a:lumMod val="75000"/>
                    </a:schemeClr>
                  </a:glow>
                  <a:innerShdw blurRad="69850" dist="43180" dir="5400000">
                    <a:srgbClr val="000000">
                      <a:alpha val="65000"/>
                    </a:srgbClr>
                  </a:innerShdw>
                </a:effectLst>
                <a:latin typeface="Old English Text MT" panose="03040902040508030806" pitchFamily="66" charset="0"/>
              </a:rPr>
              <a:t>Correctly</a:t>
            </a:r>
          </a:p>
        </p:txBody>
      </p:sp>
    </p:spTree>
    <p:extLst>
      <p:ext uri="{BB962C8B-B14F-4D97-AF65-F5344CB8AC3E}">
        <p14:creationId xmlns:p14="http://schemas.microsoft.com/office/powerpoint/2010/main" val="2853984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3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lvl="0" indent="-914400"/>
            <a:r>
              <a:rPr lang="en-US" sz="2800" b="1" dirty="0">
                <a:solidFill>
                  <a:schemeClr val="tx1"/>
                </a:solidFill>
                <a:latin typeface="Georgia" panose="02040502050405020303" pitchFamily="18" charset="0"/>
                <a:ea typeface="+mj-ea"/>
                <a:cs typeface="+mj-cs"/>
              </a:rPr>
              <a:t>The </a:t>
            </a:r>
            <a:r>
              <a:rPr lang="en-US" sz="48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27000">
                    <a:srgbClr val="FFCCFF"/>
                  </a:glow>
                  <a:innerShdw blurRad="69850" dist="43180" dir="5400000">
                    <a:srgbClr val="000000">
                      <a:alpha val="65000"/>
                    </a:srgbClr>
                  </a:innerShdw>
                </a:effectLst>
                <a:latin typeface="Georgia" panose="02040502050405020303" pitchFamily="18" charset="0"/>
                <a:ea typeface="+mj-ea"/>
                <a:cs typeface="+mj-cs"/>
              </a:rPr>
              <a:t>Premier</a:t>
            </a:r>
            <a:r>
              <a:rPr lang="en-US" sz="32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a typeface="+mj-ea"/>
                <a:cs typeface="+mj-cs"/>
              </a:rPr>
              <a:t> Point of Assertion:</a:t>
            </a:r>
            <a:br>
              <a:rPr lang="en-US" sz="2800" dirty="0">
                <a:ln>
                  <a:solidFill>
                    <a:schemeClr val="accent6">
                      <a:lumMod val="50000"/>
                    </a:schemeClr>
                  </a:solidFill>
                </a:ln>
                <a:solidFill>
                  <a:srgbClr val="ED7D31">
                    <a:lumMod val="75000"/>
                  </a:srgbClr>
                </a:solidFill>
                <a:latin typeface="Arial Rounded MT Bold" pitchFamily="34"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endParaRPr lang="en-US" dirty="0">
              <a:solidFill>
                <a:prstClr val="black">
                  <a:lumMod val="95000"/>
                  <a:lumOff val="5000"/>
                </a:prstClr>
              </a:solidFill>
              <a:ea typeface="+mj-ea"/>
              <a:cs typeface="+mj-cs"/>
            </a:endParaRPr>
          </a:p>
          <a:p>
            <a:pPr lvl="0" indent="-914400"/>
            <a:r>
              <a:rPr lang="en-US" sz="3200" dirty="0">
                <a:solidFill>
                  <a:srgbClr val="008080"/>
                </a:solidFill>
                <a:latin typeface="Georgia" panose="02040502050405020303" pitchFamily="18" charset="0"/>
                <a:ea typeface="+mj-ea"/>
                <a:cs typeface="+mj-cs"/>
              </a:rPr>
              <a:t>Lev 23:27</a:t>
            </a:r>
            <a:r>
              <a:rPr lang="en-US" sz="3200" dirty="0">
                <a:solidFill>
                  <a:prstClr val="black"/>
                </a:solidFill>
                <a:latin typeface="Georgia" panose="02040502050405020303" pitchFamily="18" charset="0"/>
                <a:ea typeface="+mj-ea"/>
                <a:cs typeface="+mj-cs"/>
              </a:rPr>
              <a:t>(</a:t>
            </a:r>
            <a:r>
              <a:rPr lang="en-US" sz="3200" b="1" dirty="0">
                <a:solidFill>
                  <a:srgbClr val="FF0000"/>
                </a:solidFill>
                <a:latin typeface="Georgia" panose="02040502050405020303" pitchFamily="18" charset="0"/>
                <a:ea typeface="+mj-ea"/>
                <a:cs typeface="+mj-cs"/>
              </a:rPr>
              <a:t>a</a:t>
            </a:r>
            <a:r>
              <a:rPr lang="en-US" sz="3200" dirty="0">
                <a:solidFill>
                  <a:prstClr val="black"/>
                </a:solidFill>
                <a:latin typeface="Georgia" panose="02040502050405020303" pitchFamily="18" charset="0"/>
                <a:ea typeface="+mj-ea"/>
                <a:cs typeface="+mj-cs"/>
              </a:rPr>
              <a:t>) </a:t>
            </a:r>
            <a:r>
              <a:rPr lang="en-US" sz="32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3200" b="1" i="1" dirty="0">
                <a:solidFill>
                  <a:srgbClr val="FF0066"/>
                </a:solidFill>
                <a:latin typeface="Georgia" panose="02040502050405020303" pitchFamily="18" charset="0"/>
                <a:ea typeface="+mj-ea"/>
                <a:cs typeface="+mj-cs"/>
              </a:rPr>
              <a:t>         </a:t>
            </a:r>
            <a:r>
              <a:rPr lang="en-US" sz="3200" i="1" dirty="0">
                <a:solidFill>
                  <a:srgbClr val="CC00FF"/>
                </a:solidFill>
                <a:latin typeface="Georgia" panose="02040502050405020303" pitchFamily="18" charset="0"/>
                <a:ea typeface="+mj-ea"/>
                <a:cs typeface="+mj-cs"/>
              </a:rPr>
              <a:t>of this </a:t>
            </a:r>
            <a:r>
              <a:rPr lang="en-US" sz="3200" i="1" u="sng" dirty="0">
                <a:solidFill>
                  <a:srgbClr val="CC00FF"/>
                </a:solidFill>
                <a:latin typeface="Georgia" panose="02040502050405020303" pitchFamily="18" charset="0"/>
                <a:ea typeface="+mj-ea"/>
                <a:cs typeface="+mj-cs"/>
              </a:rPr>
              <a:t>seventh</a:t>
            </a:r>
            <a:r>
              <a:rPr lang="en-US" sz="3200" i="1" dirty="0">
                <a:solidFill>
                  <a:srgbClr val="CC00FF"/>
                </a:solidFill>
                <a:latin typeface="Georgia" panose="02040502050405020303" pitchFamily="18" charset="0"/>
                <a:ea typeface="+mj-ea"/>
                <a:cs typeface="+mj-cs"/>
              </a:rPr>
              <a:t> month is 							  </a:t>
            </a:r>
            <a:r>
              <a:rPr lang="en-US" sz="3200" b="1" i="1" u="sng" dirty="0">
                <a:solidFill>
                  <a:schemeClr val="tx1">
                    <a:lumMod val="95000"/>
                    <a:lumOff val="5000"/>
                  </a:schemeClr>
                </a:solidFill>
                <a:latin typeface="Georgia" panose="02040502050405020303" pitchFamily="18" charset="0"/>
                <a:ea typeface="+mj-ea"/>
                <a:cs typeface="+mj-cs"/>
              </a:rPr>
              <a:t>The</a:t>
            </a:r>
            <a:r>
              <a:rPr lang="en-US" sz="3200" b="1" i="1" u="sng" dirty="0">
                <a:solidFill>
                  <a:srgbClr val="CC00FF"/>
                </a:solidFill>
                <a:latin typeface="Georgia" panose="02040502050405020303" pitchFamily="18" charset="0"/>
                <a:ea typeface="+mj-ea"/>
                <a:cs typeface="+mj-cs"/>
              </a:rPr>
              <a:t> </a:t>
            </a:r>
            <a:r>
              <a:rPr lang="en-US" sz="3200" b="1" i="1" u="sng" dirty="0">
                <a:solidFill>
                  <a:schemeClr val="tx1">
                    <a:lumMod val="95000"/>
                    <a:lumOff val="5000"/>
                  </a:schemeClr>
                </a:solidFill>
                <a:latin typeface="Georgia" panose="02040502050405020303" pitchFamily="18" charset="0"/>
                <a:ea typeface="+mj-ea"/>
                <a:cs typeface="+mj-cs"/>
              </a:rPr>
              <a:t>Day</a:t>
            </a:r>
            <a:r>
              <a:rPr lang="en-US" sz="3200" b="1" i="1" dirty="0">
                <a:solidFill>
                  <a:schemeClr val="tx1">
                    <a:lumMod val="95000"/>
                    <a:lumOff val="5000"/>
                  </a:schemeClr>
                </a:solidFill>
                <a:latin typeface="Georgia" panose="02040502050405020303" pitchFamily="18" charset="0"/>
                <a:ea typeface="+mj-ea"/>
                <a:cs typeface="+mj-cs"/>
              </a:rPr>
              <a:t> </a:t>
            </a:r>
            <a:r>
              <a:rPr lang="en-US" sz="3200" i="1" dirty="0">
                <a:solidFill>
                  <a:srgbClr val="CC00FF"/>
                </a:solidFill>
                <a:latin typeface="Georgia" panose="02040502050405020303" pitchFamily="18" charset="0"/>
                <a:ea typeface="+mj-ea"/>
                <a:cs typeface="+mj-cs"/>
              </a:rPr>
              <a:t>of Atonement. </a:t>
            </a:r>
            <a:br>
              <a:rPr lang="en-US" sz="3200" i="1" dirty="0">
                <a:solidFill>
                  <a:srgbClr val="CC00FF"/>
                </a:solidFill>
                <a:latin typeface="Georgia" panose="02040502050405020303" pitchFamily="18" charset="0"/>
                <a:ea typeface="+mj-ea"/>
                <a:cs typeface="+mj-cs"/>
              </a:rPr>
            </a:br>
            <a:br>
              <a:rPr lang="en-US" sz="3200" i="1" dirty="0">
                <a:solidFill>
                  <a:srgbClr val="CC00FF"/>
                </a:solidFill>
                <a:latin typeface="Georgia" panose="02040502050405020303" pitchFamily="18" charset="0"/>
                <a:ea typeface="+mj-ea"/>
                <a:cs typeface="+mj-cs"/>
              </a:rPr>
            </a:br>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endParaRPr lang="en-US" sz="3200" i="1" dirty="0">
              <a:solidFill>
                <a:srgbClr val="CC00FF"/>
              </a:solidFill>
              <a:latin typeface="Georgia" panose="02040502050405020303" pitchFamily="18" charset="0"/>
              <a:ea typeface="+mj-ea"/>
              <a:cs typeface="+mj-cs"/>
            </a:endParaRPr>
          </a:p>
          <a:p>
            <a:pPr lvl="0" indent="-914400"/>
            <a:r>
              <a:rPr lang="en-US" sz="3200" dirty="0">
                <a:solidFill>
                  <a:schemeClr val="tx1">
                    <a:lumMod val="95000"/>
                    <a:lumOff val="5000"/>
                  </a:schemeClr>
                </a:solidFill>
                <a:ea typeface="+mj-ea"/>
                <a:cs typeface="+mj-cs"/>
              </a:rPr>
              <a:t>Let’s look at the </a:t>
            </a:r>
            <a:r>
              <a:rPr lang="en-US" sz="3200" b="1" u="sng" dirty="0">
                <a:solidFill>
                  <a:srgbClr val="FF0066"/>
                </a:solidFill>
                <a:ea typeface="+mj-ea"/>
                <a:cs typeface="+mj-cs"/>
              </a:rPr>
              <a:t>6</a:t>
            </a:r>
            <a:r>
              <a:rPr lang="en-US" sz="3200" b="1" dirty="0">
                <a:solidFill>
                  <a:schemeClr val="tx1">
                    <a:lumMod val="95000"/>
                    <a:lumOff val="5000"/>
                  </a:schemeClr>
                </a:solidFill>
                <a:ea typeface="+mj-ea"/>
                <a:cs typeface="+mj-cs"/>
              </a:rPr>
              <a:t> </a:t>
            </a:r>
            <a:r>
              <a:rPr lang="en-US" sz="3200" b="1" u="sng" dirty="0">
                <a:solidFill>
                  <a:schemeClr val="tx1">
                    <a:lumMod val="95000"/>
                    <a:lumOff val="5000"/>
                  </a:schemeClr>
                </a:solidFill>
                <a:ea typeface="+mj-ea"/>
                <a:cs typeface="+mj-cs"/>
              </a:rPr>
              <a:t>reference points</a:t>
            </a:r>
            <a:r>
              <a:rPr lang="en-US" sz="3200" b="1" dirty="0">
                <a:solidFill>
                  <a:schemeClr val="tx1">
                    <a:lumMod val="95000"/>
                    <a:lumOff val="5000"/>
                  </a:schemeClr>
                </a:solidFill>
                <a:ea typeface="+mj-ea"/>
                <a:cs typeface="+mj-cs"/>
              </a:rPr>
              <a:t> </a:t>
            </a:r>
            <a:r>
              <a:rPr lang="en-US" sz="3200" dirty="0">
                <a:solidFill>
                  <a:schemeClr val="tx1">
                    <a:lumMod val="95000"/>
                    <a:lumOff val="5000"/>
                  </a:schemeClr>
                </a:solidFill>
                <a:ea typeface="+mj-ea"/>
                <a:cs typeface="+mj-cs"/>
              </a:rPr>
              <a:t>pointing to the </a:t>
            </a:r>
            <a:r>
              <a:rPr lang="en-US" sz="3200" b="1" dirty="0">
                <a:solidFill>
                  <a:srgbClr val="FF0066"/>
                </a:solidFill>
                <a:ea typeface="+mj-ea"/>
                <a:cs typeface="+mj-cs"/>
              </a:rPr>
              <a:t>10</a:t>
            </a:r>
            <a:r>
              <a:rPr lang="en-US" sz="3200" b="1" baseline="30000" dirty="0">
                <a:solidFill>
                  <a:srgbClr val="FF0066"/>
                </a:solidFill>
                <a:ea typeface="+mj-ea"/>
                <a:cs typeface="+mj-cs"/>
              </a:rPr>
              <a:t>th</a:t>
            </a:r>
            <a:r>
              <a:rPr lang="en-US" sz="3200" b="1" dirty="0">
                <a:solidFill>
                  <a:srgbClr val="FF0066"/>
                </a:solidFill>
                <a:ea typeface="+mj-ea"/>
                <a:cs typeface="+mj-cs"/>
              </a:rPr>
              <a:t> cycle </a:t>
            </a:r>
            <a:r>
              <a:rPr lang="en-US" sz="3200" dirty="0">
                <a:solidFill>
                  <a:schemeClr val="tx1">
                    <a:lumMod val="95000"/>
                    <a:lumOff val="5000"/>
                  </a:schemeClr>
                </a:solidFill>
                <a:ea typeface="+mj-ea"/>
                <a:cs typeface="+mj-cs"/>
              </a:rPr>
              <a:t>of Tishri.</a:t>
            </a:r>
            <a:endParaRPr lang="en-US" sz="3200" dirty="0">
              <a:solidFill>
                <a:schemeClr val="tx1">
                  <a:lumMod val="95000"/>
                  <a:lumOff val="5000"/>
                </a:schemeClr>
              </a:solidFill>
            </a:endParaRPr>
          </a:p>
        </p:txBody>
      </p:sp>
      <p:pic>
        <p:nvPicPr>
          <p:cNvPr id="13" name="Picture 4" descr="C:\Users\Rae\Desktop\Art on Desktop\white man clip art\3d white people\puzzle colo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5298" y="375508"/>
            <a:ext cx="1893639" cy="1893639"/>
          </a:xfrm>
          <a:prstGeom prst="rect">
            <a:avLst/>
          </a:prstGeom>
          <a:noFill/>
          <a:effectLst>
            <a:glow rad="12700">
              <a:srgbClr val="FF3399">
                <a:alpha val="32000"/>
              </a:srgbClr>
            </a:glow>
            <a:softEdge rad="165100"/>
          </a:effectLst>
          <a:extLst>
            <a:ext uri="{909E8E84-426E-40DD-AFC4-6F175D3DCCD1}">
              <a14:hiddenFill xmlns:a14="http://schemas.microsoft.com/office/drawing/2010/main">
                <a:solidFill>
                  <a:srgbClr val="FFFFFF"/>
                </a:solidFill>
              </a14:hiddenFill>
            </a:ext>
          </a:extLst>
        </p:spPr>
      </p:pic>
      <p:sp>
        <p:nvSpPr>
          <p:cNvPr id="3" name="Bent Arrow 2"/>
          <p:cNvSpPr/>
          <p:nvPr/>
        </p:nvSpPr>
        <p:spPr>
          <a:xfrm>
            <a:off x="7173159" y="244549"/>
            <a:ext cx="1939050" cy="2507360"/>
          </a:xfrm>
          <a:prstGeom prst="bentArrow">
            <a:avLst>
              <a:gd name="adj1" fmla="val 11827"/>
              <a:gd name="adj2" fmla="val 25000"/>
              <a:gd name="adj3" fmla="val 36675"/>
              <a:gd name="adj4" fmla="val 63325"/>
            </a:avLst>
          </a:prstGeom>
          <a:gradFill>
            <a:gsLst>
              <a:gs pos="0">
                <a:srgbClr val="FF9900">
                  <a:alpha val="23000"/>
                </a:srgbClr>
              </a:gs>
              <a:gs pos="63000">
                <a:srgbClr val="CC66FF"/>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Down Arrow 9"/>
          <p:cNvSpPr/>
          <p:nvPr/>
        </p:nvSpPr>
        <p:spPr>
          <a:xfrm rot="656717">
            <a:off x="5008218" y="1461506"/>
            <a:ext cx="2839915" cy="1030163"/>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37376" y="3306989"/>
            <a:ext cx="11900079" cy="2392475"/>
          </a:xfrm>
          <a:prstGeom prst="rect">
            <a:avLst/>
          </a:prstGeom>
          <a:solidFill>
            <a:schemeClr val="accent1">
              <a:lumMod val="40000"/>
              <a:lumOff val="6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indent="-914400">
              <a:lnSpc>
                <a:spcPct val="90000"/>
              </a:lnSpc>
              <a:spcBef>
                <a:spcPts val="1000"/>
              </a:spcBef>
            </a:pPr>
            <a:r>
              <a:rPr lang="en-US" sz="3200" dirty="0">
                <a:solidFill>
                  <a:prstClr val="black">
                    <a:lumMod val="95000"/>
                    <a:lumOff val="5000"/>
                  </a:prstClr>
                </a:solidFill>
              </a:rPr>
              <a:t>Please note very carefully the </a:t>
            </a:r>
            <a:r>
              <a:rPr lang="en-US" sz="3200" b="1" dirty="0">
                <a:solidFill>
                  <a:prstClr val="black">
                    <a:lumMod val="95000"/>
                    <a:lumOff val="5000"/>
                  </a:prstClr>
                </a:solidFill>
                <a:effectLst>
                  <a:glow rad="127000">
                    <a:srgbClr val="00CC00"/>
                  </a:glow>
                </a:effectLst>
              </a:rPr>
              <a:t>SINGULAR form </a:t>
            </a:r>
            <a:r>
              <a:rPr lang="en-US" sz="3200" dirty="0">
                <a:solidFill>
                  <a:prstClr val="black">
                    <a:lumMod val="95000"/>
                    <a:lumOff val="5000"/>
                  </a:prstClr>
                </a:solidFill>
              </a:rPr>
              <a:t>of text used to describe – </a:t>
            </a:r>
            <a:r>
              <a:rPr lang="en-US" sz="3200" b="1" u="sng" dirty="0">
                <a:solidFill>
                  <a:prstClr val="black">
                    <a:lumMod val="95000"/>
                    <a:lumOff val="5000"/>
                  </a:prstClr>
                </a:solidFill>
                <a:effectLst>
                  <a:glow rad="228600">
                    <a:srgbClr val="FFC000">
                      <a:satMod val="175000"/>
                      <a:alpha val="40000"/>
                    </a:srgbClr>
                  </a:glow>
                </a:effectLst>
              </a:rPr>
              <a:t>The</a:t>
            </a:r>
            <a:r>
              <a:rPr lang="en-US" sz="3200" dirty="0">
                <a:solidFill>
                  <a:prstClr val="black">
                    <a:lumMod val="95000"/>
                    <a:lumOff val="5000"/>
                  </a:prstClr>
                </a:solidFill>
              </a:rPr>
              <a:t> Day of Atonement as opposed to a plural effect – The Day</a:t>
            </a:r>
            <a:r>
              <a:rPr lang="en-US" sz="3200" b="1" dirty="0">
                <a:solidFill>
                  <a:srgbClr val="FF0000"/>
                </a:solidFill>
              </a:rPr>
              <a:t>(S) </a:t>
            </a:r>
            <a:br>
              <a:rPr lang="en-US" sz="3200" b="1" dirty="0">
                <a:solidFill>
                  <a:srgbClr val="FF0000"/>
                </a:solidFill>
              </a:rPr>
            </a:br>
            <a:r>
              <a:rPr lang="en-US" sz="2800" dirty="0">
                <a:solidFill>
                  <a:prstClr val="black">
                    <a:lumMod val="95000"/>
                    <a:lumOff val="5000"/>
                  </a:prstClr>
                </a:solidFill>
              </a:rPr>
              <a:t>{of Atonement}</a:t>
            </a:r>
            <a:r>
              <a:rPr lang="en-US" sz="3200" dirty="0">
                <a:solidFill>
                  <a:prstClr val="black">
                    <a:lumMod val="95000"/>
                    <a:lumOff val="5000"/>
                  </a:prstClr>
                </a:solidFill>
              </a:rPr>
              <a:t>.  This makes it very difficult to rationalize the Day of Atonement starting on the </a:t>
            </a:r>
            <a:r>
              <a:rPr lang="en-US" sz="3200" b="1" dirty="0">
                <a:solidFill>
                  <a:srgbClr val="FF0000"/>
                </a:solidFill>
              </a:rPr>
              <a:t>9</a:t>
            </a:r>
            <a:r>
              <a:rPr lang="en-US" sz="3200" b="1" baseline="30000" dirty="0">
                <a:solidFill>
                  <a:srgbClr val="FF0000"/>
                </a:solidFill>
              </a:rPr>
              <a:t>th</a:t>
            </a:r>
            <a:r>
              <a:rPr lang="en-US" sz="3200" dirty="0">
                <a:solidFill>
                  <a:prstClr val="black">
                    <a:lumMod val="95000"/>
                    <a:lumOff val="5000"/>
                  </a:prstClr>
                </a:solidFill>
              </a:rPr>
              <a:t> cycle of the month and ending on the </a:t>
            </a:r>
            <a:r>
              <a:rPr lang="en-US" sz="3200" b="1" dirty="0">
                <a:solidFill>
                  <a:srgbClr val="FF0000"/>
                </a:solidFill>
              </a:rPr>
              <a:t>10</a:t>
            </a:r>
            <a:r>
              <a:rPr lang="en-US" sz="3200" b="1" baseline="30000" dirty="0">
                <a:solidFill>
                  <a:srgbClr val="FF0000"/>
                </a:solidFill>
              </a:rPr>
              <a:t>th</a:t>
            </a:r>
            <a:r>
              <a:rPr lang="en-US" sz="3200" dirty="0">
                <a:solidFill>
                  <a:prstClr val="black">
                    <a:lumMod val="95000"/>
                    <a:lumOff val="5000"/>
                  </a:prstClr>
                </a:solidFill>
              </a:rPr>
              <a:t> cycle of the month. That would involve </a:t>
            </a:r>
            <a:r>
              <a:rPr lang="en-US" sz="3200" b="1" dirty="0">
                <a:solidFill>
                  <a:srgbClr val="FF0000"/>
                </a:solidFill>
              </a:rPr>
              <a:t>TWO</a:t>
            </a:r>
            <a:r>
              <a:rPr lang="en-US" sz="3200" dirty="0">
                <a:solidFill>
                  <a:prstClr val="black">
                    <a:lumMod val="95000"/>
                    <a:lumOff val="5000"/>
                  </a:prstClr>
                </a:solidFill>
              </a:rPr>
              <a:t> cycles of the month!</a:t>
            </a:r>
          </a:p>
        </p:txBody>
      </p:sp>
      <p:sp>
        <p:nvSpPr>
          <p:cNvPr id="2" name="Slide Number Placeholder 1"/>
          <p:cNvSpPr>
            <a:spLocks noGrp="1"/>
          </p:cNvSpPr>
          <p:nvPr>
            <p:ph type="sldNum" sz="quarter" idx="12"/>
          </p:nvPr>
        </p:nvSpPr>
        <p:spPr>
          <a:xfrm>
            <a:off x="11521439" y="6345090"/>
            <a:ext cx="447435" cy="365125"/>
          </a:xfrm>
        </p:spPr>
        <p:txBody>
          <a:bodyPr/>
          <a:lstStyle/>
          <a:p>
            <a:fld id="{0FAB87E4-7748-4117-92E5-790DAABEC644}" type="slidenum">
              <a:rPr lang="en-US" sz="1400" b="1" smtClean="0">
                <a:solidFill>
                  <a:schemeClr val="tx1"/>
                </a:solidFill>
              </a:rPr>
              <a:t>10</a:t>
            </a:fld>
            <a:endParaRPr lang="en-US" sz="1400" b="1" dirty="0">
              <a:solidFill>
                <a:schemeClr val="tx1"/>
              </a:solidFill>
            </a:endParaRPr>
          </a:p>
        </p:txBody>
      </p:sp>
    </p:spTree>
    <p:extLst>
      <p:ext uri="{BB962C8B-B14F-4D97-AF65-F5344CB8AC3E}">
        <p14:creationId xmlns:p14="http://schemas.microsoft.com/office/powerpoint/2010/main" val="403168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par>
                                <p:cTn id="8" presetID="22" presetClass="entr" presetSubtype="8" fill="hold" nodeType="withEffect">
                                  <p:stCondLst>
                                    <p:cond delay="125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1000"/>
                                        <p:tgtEl>
                                          <p:spTgt spid="5">
                                            <p:txEl>
                                              <p:pRg st="2" end="2"/>
                                            </p:txEl>
                                          </p:spTgt>
                                        </p:tgtEl>
                                      </p:cBhvr>
                                    </p:animEffect>
                                  </p:childTnLst>
                                </p:cTn>
                              </p:par>
                              <p:par>
                                <p:cTn id="11" presetID="22" presetClass="entr" presetSubtype="8" fill="hold" grpId="0" nodeType="withEffect">
                                  <p:stCondLst>
                                    <p:cond delay="2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250"/>
                                        <p:tgtEl>
                                          <p:spTgt spid="10"/>
                                        </p:tgtEl>
                                      </p:cBhvr>
                                    </p:animEffect>
                                  </p:childTnLst>
                                </p:cTn>
                              </p:par>
                              <p:par>
                                <p:cTn id="14" presetID="42" presetClass="entr" presetSubtype="0" fill="hold" nodeType="withEffect">
                                  <p:stCondLst>
                                    <p:cond delay="4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22" presetClass="entr" presetSubtype="4" repeatCount="3000" fill="hold" grpId="0" nodeType="withEffect">
                                  <p:stCondLst>
                                    <p:cond delay="575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lef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5960" y="152205"/>
            <a:ext cx="11900079" cy="6593984"/>
          </a:xfrm>
          <a:solidFill>
            <a:schemeClr val="accent2">
              <a:lumMod val="20000"/>
              <a:lumOff val="80000"/>
            </a:schemeClr>
          </a:solidFill>
          <a:scene3d>
            <a:camera prst="orthographicFront"/>
            <a:lightRig rig="threePt" dir="t"/>
          </a:scene3d>
          <a:sp3d>
            <a:bevelT/>
          </a:sp3d>
        </p:spPr>
        <p:txBody>
          <a:bodyPr>
            <a:normAutofit/>
            <a:sp3d extrusionH="57150">
              <a:bevelT w="38100" h="38100"/>
            </a:sp3d>
          </a:bodyPr>
          <a:lstStyle/>
          <a:p>
            <a:pPr indent="-914400"/>
            <a:endParaRPr lang="en-US" sz="1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endParaRPr>
          </a:p>
          <a:p>
            <a:pPr indent="-914400"/>
            <a:r>
              <a:rPr lang="en-US" sz="3200" b="1" i="1" dirty="0">
                <a:ln w="1905">
                  <a:solidFill>
                    <a:schemeClr val="accent6">
                      <a:lumMod val="50000"/>
                    </a:schemeClr>
                  </a:solidFill>
                </a:ln>
                <a:solidFill>
                  <a:srgbClr val="FF0000"/>
                </a:solidFill>
                <a:effectLst>
                  <a:innerShdw blurRad="69850" dist="43180" dir="5400000">
                    <a:srgbClr val="000000">
                      <a:alpha val="65000"/>
                    </a:srgbClr>
                  </a:innerShdw>
                </a:effectLst>
                <a:latin typeface="Arial Rounded MT Bold" pitchFamily="34" charset="0"/>
              </a:rPr>
              <a:t>Again</a:t>
            </a:r>
            <a:r>
              <a:rPr lang="en-US" sz="3200" b="1" i="1" dirty="0">
                <a:ln w="1905">
                  <a:solidFill>
                    <a:schemeClr val="accent6">
                      <a:lumMod val="50000"/>
                    </a:schemeClr>
                  </a:solidFill>
                </a:ln>
                <a:solidFill>
                  <a:sysClr val="windowText" lastClr="000000"/>
                </a:solidFill>
                <a:effectLst>
                  <a:innerShdw blurRad="69850" dist="43180" dir="5400000">
                    <a:srgbClr val="000000">
                      <a:alpha val="65000"/>
                    </a:srgbClr>
                  </a:innerShdw>
                </a:effectLst>
                <a:latin typeface="Arial Rounded MT Bold" pitchFamily="34" charset="0"/>
              </a:rPr>
              <a:t> - </a:t>
            </a:r>
            <a:r>
              <a:rPr lang="en-US" sz="2800" b="1" dirty="0">
                <a:solidFill>
                  <a:prstClr val="black"/>
                </a:solidFill>
                <a:latin typeface="Georgia" panose="02040502050405020303" pitchFamily="18" charset="0"/>
              </a:rPr>
              <a:t> The </a:t>
            </a:r>
            <a:r>
              <a:rPr lang="en-US" sz="4800" b="1" i="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glow rad="127000">
                    <a:srgbClr val="FFCCFF"/>
                  </a:glow>
                  <a:innerShdw blurRad="69850" dist="43180" dir="5400000">
                    <a:srgbClr val="000000">
                      <a:alpha val="65000"/>
                    </a:srgbClr>
                  </a:innerShdw>
                </a:effectLst>
                <a:latin typeface="Georgia" panose="02040502050405020303" pitchFamily="18" charset="0"/>
              </a:rPr>
              <a:t>Premier</a:t>
            </a:r>
            <a:r>
              <a:rPr lang="en-US" sz="3200" b="1" dirty="0">
                <a:ln w="1905">
                  <a:solidFill>
                    <a:srgbClr val="70AD47">
                      <a:lumMod val="50000"/>
                    </a:srgbClr>
                  </a:solidFill>
                </a:ln>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latin typeface="Arial Rounded MT Bold" pitchFamily="34" charset="0"/>
              </a:rPr>
              <a:t> </a:t>
            </a:r>
            <a:r>
              <a:rPr lang="en-US" sz="40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Statement </a:t>
            </a:r>
            <a:r>
              <a:rPr lang="en-US" i="1" dirty="0">
                <a:solidFill>
                  <a:srgbClr val="00B050"/>
                </a:solidFill>
                <a:latin typeface="Georgia" panose="02040502050405020303" pitchFamily="18" charset="0"/>
              </a:rPr>
              <a:t>– </a:t>
            </a:r>
            <a:r>
              <a:rPr lang="en-US" sz="3200" dirty="0">
                <a:solidFill>
                  <a:srgbClr val="950543"/>
                </a:solidFill>
                <a:latin typeface="Algerian" pitchFamily="82" charset="0"/>
              </a:rPr>
              <a:t>Lev 23:27 </a:t>
            </a:r>
            <a:r>
              <a:rPr lang="en-US" dirty="0">
                <a:solidFill>
                  <a:prstClr val="black"/>
                </a:solidFill>
                <a:latin typeface="Georgia" panose="02040502050405020303" pitchFamily="18" charset="0"/>
              </a:rPr>
              <a:t>(</a:t>
            </a:r>
            <a:r>
              <a:rPr lang="en-US" b="1" dirty="0">
                <a:solidFill>
                  <a:srgbClr val="FF0000"/>
                </a:solidFill>
                <a:latin typeface="Georgia" panose="02040502050405020303" pitchFamily="18" charset="0"/>
              </a:rPr>
              <a:t>b</a:t>
            </a:r>
            <a:r>
              <a:rPr lang="en-US" dirty="0">
                <a:solidFill>
                  <a:prstClr val="black"/>
                </a:solidFill>
                <a:latin typeface="Georgia" panose="02040502050405020303" pitchFamily="18" charset="0"/>
              </a:rPr>
              <a:t>)</a:t>
            </a: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950543"/>
                </a:solidFill>
                <a:latin typeface="Algerian" pitchFamily="82"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br>
              <a:rPr lang="en-US" sz="2800" i="1" dirty="0">
                <a:solidFill>
                  <a:srgbClr val="0000CC"/>
                </a:solidFill>
                <a:ea typeface="+mj-ea"/>
                <a:cs typeface="+mj-cs"/>
              </a:rPr>
            </a:br>
            <a:br>
              <a:rPr lang="en-US" sz="2800" i="1" dirty="0">
                <a:solidFill>
                  <a:srgbClr val="0000CC"/>
                </a:solidFill>
                <a:ea typeface="+mj-ea"/>
                <a:cs typeface="+mj-cs"/>
              </a:rPr>
            </a:br>
            <a:endParaRPr lang="en-US" sz="2800" b="1" dirty="0">
              <a:solidFill>
                <a:schemeClr val="tx1"/>
              </a:solidFill>
            </a:endParaRPr>
          </a:p>
        </p:txBody>
      </p:sp>
      <p:grpSp>
        <p:nvGrpSpPr>
          <p:cNvPr id="2" name="Group 1"/>
          <p:cNvGrpSpPr/>
          <p:nvPr/>
        </p:nvGrpSpPr>
        <p:grpSpPr>
          <a:xfrm>
            <a:off x="3734761" y="1366315"/>
            <a:ext cx="5673373" cy="1148090"/>
            <a:chOff x="3438660" y="3747752"/>
            <a:chExt cx="5476437" cy="1086422"/>
          </a:xfrm>
        </p:grpSpPr>
        <p:sp>
          <p:nvSpPr>
            <p:cNvPr id="6" name="4-Point Star 5"/>
            <p:cNvSpPr/>
            <p:nvPr/>
          </p:nvSpPr>
          <p:spPr>
            <a:xfrm>
              <a:off x="3438660" y="3747752"/>
              <a:ext cx="927278" cy="746975"/>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697863" y="4252845"/>
              <a:ext cx="217234" cy="483763"/>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873341">
              <a:off x="4580959" y="3982560"/>
              <a:ext cx="2441262" cy="851614"/>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210918" y="3449197"/>
            <a:ext cx="9943489"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dirty="0">
                <a:solidFill>
                  <a:schemeClr val="tx1"/>
                </a:solidFill>
              </a:rPr>
              <a:t>          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sp>
        <p:nvSpPr>
          <p:cNvPr id="7" name="Rectangle 6"/>
          <p:cNvSpPr/>
          <p:nvPr/>
        </p:nvSpPr>
        <p:spPr>
          <a:xfrm>
            <a:off x="5115771" y="5557393"/>
            <a:ext cx="1430112" cy="914400"/>
          </a:xfrm>
          <a:prstGeom prst="rect">
            <a:avLst/>
          </a:prstGeom>
          <a:gradFill>
            <a:gsLst>
              <a:gs pos="26000">
                <a:srgbClr val="95F1FD"/>
              </a:gs>
              <a:gs pos="73000">
                <a:srgbClr val="FFFF00"/>
              </a:gs>
              <a:gs pos="100000">
                <a:srgbClr val="FF0066"/>
              </a:gs>
            </a:gsLst>
            <a:lin ang="5400000" scaled="1"/>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000" dirty="0">
                <a:ln w="19050">
                  <a:solidFill>
                    <a:srgbClr val="0000FF"/>
                  </a:solidFill>
                </a:ln>
                <a:gradFill>
                  <a:gsLst>
                    <a:gs pos="26000">
                      <a:srgbClr val="CC66FF">
                        <a:lumMod val="74000"/>
                      </a:srgbClr>
                    </a:gs>
                    <a:gs pos="73000">
                      <a:srgbClr val="FFFF00"/>
                    </a:gs>
                    <a:gs pos="100000">
                      <a:srgbClr val="FF0066"/>
                    </a:gs>
                  </a:gsLst>
                  <a:lin ang="5400000" scaled="1"/>
                </a:gradFill>
                <a:latin typeface="Arial Black" panose="020B0A04020102020204" pitchFamily="34" charset="0"/>
              </a:rPr>
              <a:t>IT</a:t>
            </a:r>
          </a:p>
        </p:txBody>
      </p:sp>
      <p:cxnSp>
        <p:nvCxnSpPr>
          <p:cNvPr id="12" name="Straight Arrow Connector 11"/>
          <p:cNvCxnSpPr/>
          <p:nvPr/>
        </p:nvCxnSpPr>
        <p:spPr>
          <a:xfrm flipV="1">
            <a:off x="2015231" y="2689934"/>
            <a:ext cx="1349406" cy="674703"/>
          </a:xfrm>
          <a:prstGeom prst="straightConnector1">
            <a:avLst/>
          </a:prstGeom>
          <a:ln w="76200">
            <a:solidFill>
              <a:srgbClr val="CC66FF"/>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12054" y="4719519"/>
            <a:ext cx="2006353" cy="1580226"/>
          </a:xfrm>
          <a:prstGeom prst="ellipse">
            <a:avLst/>
          </a:prstGeom>
          <a:gradFill>
            <a:gsLst>
              <a:gs pos="0">
                <a:srgbClr val="FF00FF"/>
              </a:gs>
              <a:gs pos="55000">
                <a:schemeClr val="tx1"/>
              </a:gs>
              <a:gs pos="90000">
                <a:srgbClr val="FF0066"/>
              </a:gs>
            </a:gsLst>
            <a:lin ang="5400000" scaled="1"/>
          </a:gradFill>
          <a:effectLst>
            <a:glow rad="127000">
              <a:srgbClr val="FF99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7200" b="1" dirty="0">
                <a:solidFill>
                  <a:srgbClr val="95F1FD"/>
                </a:solidFill>
              </a:rPr>
              <a:t>#1!</a:t>
            </a:r>
          </a:p>
        </p:txBody>
      </p:sp>
      <p:pic>
        <p:nvPicPr>
          <p:cNvPr id="14" name="Picture 25" descr="C:\Users\Rae\Desktop\Art on Desktop\white man clip art\yellow-blue smiley faces\happy face cl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488" y="4581428"/>
            <a:ext cx="2543175" cy="179070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11555730" y="6368923"/>
            <a:ext cx="428866" cy="365125"/>
          </a:xfrm>
        </p:spPr>
        <p:txBody>
          <a:bodyPr/>
          <a:lstStyle/>
          <a:p>
            <a:fld id="{0FAB87E4-7748-4117-92E5-790DAABEC644}" type="slidenum">
              <a:rPr lang="en-US" sz="1400" b="1" smtClean="0">
                <a:solidFill>
                  <a:schemeClr val="tx1"/>
                </a:solidFill>
              </a:rPr>
              <a:t>11</a:t>
            </a:fld>
            <a:endParaRPr lang="en-US" sz="1400" b="1" dirty="0">
              <a:solidFill>
                <a:schemeClr val="tx1"/>
              </a:solidFill>
            </a:endParaRPr>
          </a:p>
        </p:txBody>
      </p:sp>
      <p:cxnSp>
        <p:nvCxnSpPr>
          <p:cNvPr id="15" name="Straight Arrow Connector 14"/>
          <p:cNvCxnSpPr/>
          <p:nvPr/>
        </p:nvCxnSpPr>
        <p:spPr>
          <a:xfrm flipH="1" flipV="1">
            <a:off x="1651247" y="4199138"/>
            <a:ext cx="133165" cy="520381"/>
          </a:xfrm>
          <a:prstGeom prst="straightConnector1">
            <a:avLst/>
          </a:prstGeom>
          <a:ln w="76200">
            <a:solidFill>
              <a:srgbClr val="FF3399"/>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185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41" presetClass="path" presetSubtype="0" accel="50000" decel="50000" fill="hold" grpId="0" nodeType="withEffect">
                                  <p:stCondLst>
                                    <p:cond delay="250"/>
                                  </p:stCondLst>
                                  <p:childTnLst>
                                    <p:animMotion origin="layout" path="M -0.00886 -0.00532 C -0.01303 0.00672 -0.13659 0.07824 -0.17318 0.04167 C -0.21003 0.00533 -0.21368 -0.22037 -0.22852 -0.22477 C -0.24362 -0.22893 -0.25209 0.0338 -0.26316 0.01621 C -0.27383 -0.00139 -0.2836 -0.19838 -0.29141 -0.24097 C -0.29883 -0.28287 -0.30795 -0.08402 -0.31355 -0.09884 C -0.31902 -0.11365 -0.32136 -0.29907 -0.32422 -0.32986 C -0.32735 -0.36064 -0.32839 -0.28402 -0.33204 -0.28402 C -0.33568 -0.28402 -0.33946 -0.30787 -0.33946 -0.32986 C -0.33946 -0.31828 -0.34141 -0.30648 -0.34362 -0.30648 C -0.34467 -0.30648 -0.34727 -0.31828 -0.34727 -0.32986 C -0.34727 -0.32407 -0.34831 -0.31828 -0.34935 -0.31828 C -0.34935 -0.31666 -0.35105 -0.32407 -0.35105 -0.32986 C -0.35105 -0.32685 -0.35105 -0.32407 -0.35209 -0.32407 C -0.35209 -0.32569 -0.353 -0.32708 -0.353 -0.32986 L -0.353 -0.32569 C -0.35404 -0.32569 -0.35404 -0.32685 -0.35404 -0.3287 C -0.35508 -0.3287 -0.35508 -0.32708 -0.35508 -0.32569 C -0.35586 -0.32569 -0.35586 -0.32685 -0.35586 -0.3287 " pathEditMode="relative" rAng="0" ptsTypes="AAAAAAAAAAAAAAAAAAA">
                                      <p:cBhvr>
                                        <p:cTn id="21" dur="2000" fill="hold"/>
                                        <p:tgtEl>
                                          <p:spTgt spid="7"/>
                                        </p:tgtEl>
                                        <p:attrNameLst>
                                          <p:attrName>ppt_x</p:attrName>
                                          <p:attrName>ppt_y</p:attrName>
                                        </p:attrNameLst>
                                      </p:cBhvr>
                                      <p:rCtr x="-17357" y="-13750"/>
                                    </p:animMotion>
                                  </p:childTnLst>
                                </p:cTn>
                              </p:par>
                              <p:par>
                                <p:cTn id="22" presetID="22" presetClass="entr" presetSubtype="4" repeatCount="3000" fill="hold" nodeType="withEffect">
                                  <p:stCondLst>
                                    <p:cond delay="3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2">
              <a:lumMod val="20000"/>
              <a:lumOff val="80000"/>
            </a:schemeClr>
          </a:solidFill>
          <a:scene3d>
            <a:camera prst="orthographicFront"/>
            <a:lightRig rig="threePt" dir="t"/>
          </a:scene3d>
          <a:sp3d>
            <a:bevelT/>
          </a:sp3d>
        </p:spPr>
        <p:txBody>
          <a:bodyPr anchor="ctr">
            <a:normAutofit/>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2</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a</a:t>
            </a:r>
            <a:r>
              <a:rPr lang="en-US" sz="2800" dirty="0">
                <a:solidFill>
                  <a:prstClr val="black"/>
                </a:solidFill>
                <a:latin typeface="Georgia" panose="02040502050405020303" pitchFamily="18" charset="0"/>
              </a:rPr>
              <a:t>)</a:t>
            </a:r>
          </a:p>
          <a:p>
            <a:pPr>
              <a:lnSpc>
                <a:spcPct val="110000"/>
              </a:lnSpc>
            </a:pPr>
            <a:r>
              <a:rPr lang="en-US" sz="2800" dirty="0">
                <a:solidFill>
                  <a:prstClr val="black"/>
                </a:solidFill>
                <a:latin typeface="Georgia" panose="02040502050405020303" pitchFamily="18" charset="0"/>
              </a:rPr>
              <a:t>	</a:t>
            </a:r>
            <a:r>
              <a:rPr lang="en-US" sz="3200" dirty="0">
                <a:solidFill>
                  <a:schemeClr val="accent2">
                    <a:lumMod val="75000"/>
                  </a:schemeClr>
                </a:solidFill>
                <a:latin typeface="Georgia" panose="02040502050405020303" pitchFamily="18" charset="0"/>
              </a:rPr>
              <a:t>And you do no work on </a:t>
            </a:r>
            <a:r>
              <a:rPr lang="en-US" sz="3200" b="1" u="sng" dirty="0">
                <a:solidFill>
                  <a:srgbClr val="00B0F0"/>
                </a:solidFill>
                <a:latin typeface="Georgia" panose="02040502050405020303" pitchFamily="18" charset="0"/>
              </a:rPr>
              <a:t>THAT</a:t>
            </a:r>
            <a:r>
              <a:rPr lang="en-US" sz="3200" u="sng" dirty="0">
                <a:solidFill>
                  <a:srgbClr val="00B0F0"/>
                </a:solidFill>
                <a:latin typeface="Georgia" panose="02040502050405020303" pitchFamily="18" charset="0"/>
              </a:rPr>
              <a:t> </a:t>
            </a:r>
            <a:r>
              <a:rPr lang="en-US" sz="3200" b="1" u="sng" dirty="0">
                <a:solidFill>
                  <a:srgbClr val="00B0F0"/>
                </a:solidFill>
                <a:latin typeface="Georgia" panose="02040502050405020303" pitchFamily="18" charset="0"/>
              </a:rPr>
              <a:t>SAME DAY</a:t>
            </a:r>
            <a:r>
              <a:rPr lang="en-US" sz="3200" b="1" dirty="0">
                <a:solidFill>
                  <a:srgbClr val="00B0F0"/>
                </a:solidFill>
                <a:latin typeface="Georgia" panose="02040502050405020303" pitchFamily="18" charset="0"/>
              </a:rPr>
              <a:t>,</a:t>
            </a:r>
          </a:p>
          <a:p>
            <a:pPr>
              <a:lnSpc>
                <a:spcPct val="110000"/>
              </a:lnSpc>
            </a:pPr>
            <a:endParaRPr lang="en-US" sz="2800" b="1" dirty="0">
              <a:solidFill>
                <a:srgbClr val="00B0F0"/>
              </a:solidFill>
              <a:latin typeface="Georgia" panose="02040502050405020303" pitchFamily="18" charset="0"/>
            </a:endParaRP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3600" b="1" i="1" u="sng" dirty="0">
                <a:solidFill>
                  <a:srgbClr val="FF0066"/>
                </a:solidFill>
                <a:latin typeface="Georgia" panose="02040502050405020303" pitchFamily="18" charset="0"/>
              </a:rPr>
              <a:t>TENTH DAY</a:t>
            </a:r>
            <a:r>
              <a:rPr lang="en-US" sz="3600" b="1" i="1" dirty="0">
                <a:solidFill>
                  <a:srgbClr val="FF0066"/>
                </a:solidFill>
                <a:latin typeface="Georgia" panose="02040502050405020303" pitchFamily="18" charset="0"/>
              </a:rPr>
              <a:t> </a:t>
            </a:r>
            <a:r>
              <a:rPr lang="en-US" sz="2800" i="1" dirty="0">
                <a:solidFill>
                  <a:srgbClr val="0000CC"/>
                </a:solidFill>
                <a:latin typeface="Georgia" panose="02040502050405020303" pitchFamily="18" charset="0"/>
              </a:rPr>
              <a:t>of this </a:t>
            </a:r>
            <a:r>
              <a:rPr lang="en-US" sz="2800" i="1" u="sng" dirty="0">
                <a:solidFill>
                  <a:srgbClr val="0000CC"/>
                </a:solidFill>
                <a:latin typeface="Georgia" panose="02040502050405020303" pitchFamily="18" charset="0"/>
              </a:rPr>
              <a:t>seventh</a:t>
            </a:r>
            <a:r>
              <a:rPr lang="en-US" sz="2800" i="1" dirty="0">
                <a:solidFill>
                  <a:srgbClr val="0000CC"/>
                </a:solidFill>
                <a:latin typeface="Georgia" panose="02040502050405020303" pitchFamily="18" charset="0"/>
              </a:rPr>
              <a:t> month…</a:t>
            </a:r>
            <a:endParaRPr lang="en-US" sz="2800" b="1" dirty="0">
              <a:solidFill>
                <a:srgbClr val="00B0F0"/>
              </a:solidFill>
              <a:latin typeface="Georgia" panose="02040502050405020303" pitchFamily="18" charset="0"/>
            </a:endParaRPr>
          </a:p>
          <a:p>
            <a:pPr>
              <a:lnSpc>
                <a:spcPct val="110000"/>
              </a:lnSpc>
            </a:pPr>
            <a:r>
              <a:rPr lang="en-US" sz="2800" b="1" dirty="0">
                <a:solidFill>
                  <a:srgbClr val="00B0F0"/>
                </a:solidFill>
                <a:latin typeface="Georgia" panose="02040502050405020303" pitchFamily="18" charset="0"/>
              </a:rPr>
              <a:t>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3</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23:28</a:t>
            </a:r>
            <a:r>
              <a:rPr lang="en-US" sz="2800" dirty="0">
                <a:solidFill>
                  <a:prstClr val="black"/>
                </a:solidFill>
                <a:latin typeface="Georgia" panose="02040502050405020303" pitchFamily="18" charset="0"/>
              </a:rPr>
              <a:t>  (</a:t>
            </a:r>
            <a:r>
              <a:rPr lang="en-US" sz="2800" b="1" u="sng" dirty="0">
                <a:solidFill>
                  <a:srgbClr val="FF0000"/>
                </a:solidFill>
                <a:latin typeface="Georgia" panose="02040502050405020303" pitchFamily="18" charset="0"/>
              </a:rPr>
              <a:t>b</a:t>
            </a:r>
            <a:r>
              <a:rPr lang="en-US" sz="28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for </a:t>
            </a:r>
            <a:r>
              <a:rPr lang="en-US" sz="3200" b="1" u="sng" dirty="0">
                <a:solidFill>
                  <a:srgbClr val="00B0F0"/>
                </a:solidFill>
                <a:latin typeface="Georgia" panose="02040502050405020303" pitchFamily="18" charset="0"/>
              </a:rPr>
              <a:t>IT</a:t>
            </a:r>
            <a:r>
              <a:rPr lang="en-US" sz="3200" dirty="0">
                <a:solidFill>
                  <a:srgbClr val="ED7D31">
                    <a:lumMod val="75000"/>
                  </a:srgbClr>
                </a:solidFill>
                <a:latin typeface="Georgia" panose="02040502050405020303" pitchFamily="18" charset="0"/>
              </a:rPr>
              <a:t> is the Day of Atonement, </a:t>
            </a:r>
            <a:br>
              <a:rPr lang="en-US" sz="3200" dirty="0">
                <a:solidFill>
                  <a:srgbClr val="ED7D31">
                    <a:lumMod val="75000"/>
                  </a:srgbClr>
                </a:solidFill>
                <a:latin typeface="Georgia" panose="02040502050405020303" pitchFamily="18" charset="0"/>
              </a:rPr>
            </a:br>
            <a:r>
              <a:rPr lang="en-US" sz="3200" dirty="0">
                <a:solidFill>
                  <a:srgbClr val="ED7D31">
                    <a:lumMod val="75000"/>
                  </a:srgbClr>
                </a:solidFill>
                <a:latin typeface="Georgia" panose="02040502050405020303" pitchFamily="18" charset="0"/>
              </a:rPr>
              <a:t>           to make atonement for you before</a:t>
            </a:r>
            <a:r>
              <a:rPr lang="en-US" sz="3200" dirty="0">
                <a:solidFill>
                  <a:prstClr val="black"/>
                </a:solidFill>
                <a:latin typeface="Georgia" panose="02040502050405020303" pitchFamily="18" charset="0"/>
              </a:rPr>
              <a:t> </a:t>
            </a:r>
            <a:r>
              <a:rPr lang="he-IL" sz="3200" b="1" dirty="0">
                <a:solidFill>
                  <a:srgbClr val="0000CC"/>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a:t>
            </a:r>
            <a:r>
              <a:rPr lang="en-US" sz="3200" dirty="0">
                <a:solidFill>
                  <a:srgbClr val="ED7D31">
                    <a:lumMod val="75000"/>
                  </a:srgbClr>
                </a:solidFill>
                <a:latin typeface="Georgia" panose="02040502050405020303" pitchFamily="18" charset="0"/>
              </a:rPr>
              <a:t>your Elohim.</a:t>
            </a:r>
          </a:p>
        </p:txBody>
      </p:sp>
      <p:cxnSp>
        <p:nvCxnSpPr>
          <p:cNvPr id="5" name="Straight Arrow Connector 4"/>
          <p:cNvCxnSpPr/>
          <p:nvPr/>
        </p:nvCxnSpPr>
        <p:spPr>
          <a:xfrm flipH="1">
            <a:off x="4902926" y="2669309"/>
            <a:ext cx="1266965" cy="639948"/>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4860012" y="3971638"/>
            <a:ext cx="1794788" cy="748952"/>
          </a:xfrm>
          <a:prstGeom prst="straightConnector1">
            <a:avLst/>
          </a:prstGeom>
          <a:ln w="76200">
            <a:solidFill>
              <a:srgbClr val="CC66FF"/>
            </a:solidFill>
            <a:headEnd type="none" w="med" len="med"/>
            <a:tailEnd type="arrow"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498579" y="6349274"/>
            <a:ext cx="490363" cy="365125"/>
          </a:xfrm>
        </p:spPr>
        <p:txBody>
          <a:bodyPr/>
          <a:lstStyle/>
          <a:p>
            <a:fld id="{0FAB87E4-7748-4117-92E5-790DAABEC644}" type="slidenum">
              <a:rPr lang="en-US" sz="1400" b="1" smtClean="0">
                <a:solidFill>
                  <a:schemeClr val="tx1"/>
                </a:solidFill>
              </a:rPr>
              <a:t>12</a:t>
            </a:fld>
            <a:endParaRPr lang="en-US" sz="1400" b="1" dirty="0">
              <a:solidFill>
                <a:schemeClr val="tx1"/>
              </a:solidFill>
            </a:endParaRPr>
          </a:p>
        </p:txBody>
      </p:sp>
      <p:sp>
        <p:nvSpPr>
          <p:cNvPr id="8" name="Rounded Rectangle 7"/>
          <p:cNvSpPr/>
          <p:nvPr/>
        </p:nvSpPr>
        <p:spPr>
          <a:xfrm rot="1275915">
            <a:off x="8762258" y="861135"/>
            <a:ext cx="2525051" cy="1154096"/>
          </a:xfrm>
          <a:prstGeom prst="roundRect">
            <a:avLst/>
          </a:prstGeom>
          <a:solidFill>
            <a:srgbClr val="FFCCFF"/>
          </a:solidFill>
          <a:ln w="28575"/>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8800" b="1" dirty="0">
                <a:ln w="28575">
                  <a:solidFill>
                    <a:srgbClr val="0000FF"/>
                  </a:solidFill>
                </a:ln>
              </a:rPr>
              <a:t>9</a:t>
            </a:r>
            <a:r>
              <a:rPr lang="en-CA" sz="8800" b="1" baseline="30000" dirty="0">
                <a:ln w="28575">
                  <a:solidFill>
                    <a:srgbClr val="0000FF"/>
                  </a:solidFill>
                </a:ln>
              </a:rPr>
              <a:t>th</a:t>
            </a:r>
            <a:r>
              <a:rPr lang="en-CA" sz="8800" b="1" dirty="0">
                <a:ln w="28575">
                  <a:solidFill>
                    <a:srgbClr val="0000FF"/>
                  </a:solidFill>
                </a:ln>
              </a:rPr>
              <a:t> ?</a:t>
            </a:r>
          </a:p>
        </p:txBody>
      </p:sp>
    </p:spTree>
    <p:extLst>
      <p:ext uri="{BB962C8B-B14F-4D97-AF65-F5344CB8AC3E}">
        <p14:creationId xmlns:p14="http://schemas.microsoft.com/office/powerpoint/2010/main" val="3993499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par>
                                <p:cTn id="13" presetID="22" presetClass="entr" presetSubtype="2" repeatCount="3000" fill="hold" nodeType="with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4" repeatCount="3000" fill="hold" nodeType="withEffect">
                                  <p:stCondLst>
                                    <p:cond delay="125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750"/>
                            </p:stCondLst>
                            <p:childTnLst>
                              <p:par>
                                <p:cTn id="20" presetID="31" presetClass="entr" presetSubtype="0" fill="hold" grpId="0" nodeType="after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par>
                                <p:cTn id="26" presetID="26" presetClass="emph" presetSubtype="0" repeatCount="3000" fill="hold" grpId="2" nodeType="withEffect">
                                  <p:stCondLst>
                                    <p:cond delay="125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31" presetClass="exit" presetSubtype="0" fill="hold" grpId="1" nodeType="withEffect">
                                  <p:stCondLst>
                                    <p:cond delay="2500"/>
                                  </p:stCondLst>
                                  <p:childTnLst>
                                    <p:anim calcmode="lin" valueType="num">
                                      <p:cBhvr>
                                        <p:cTn id="30" dur="1000"/>
                                        <p:tgtEl>
                                          <p:spTgt spid="8"/>
                                        </p:tgtEl>
                                        <p:attrNameLst>
                                          <p:attrName>ppt_w</p:attrName>
                                        </p:attrNameLst>
                                      </p:cBhvr>
                                      <p:tavLst>
                                        <p:tav tm="0">
                                          <p:val>
                                            <p:strVal val="ppt_w"/>
                                          </p:val>
                                        </p:tav>
                                        <p:tav tm="100000">
                                          <p:val>
                                            <p:fltVal val="0"/>
                                          </p:val>
                                        </p:tav>
                                      </p:tavLst>
                                    </p:anim>
                                    <p:anim calcmode="lin" valueType="num">
                                      <p:cBhvr>
                                        <p:cTn id="31" dur="1000"/>
                                        <p:tgtEl>
                                          <p:spTgt spid="8"/>
                                        </p:tgtEl>
                                        <p:attrNameLst>
                                          <p:attrName>ppt_h</p:attrName>
                                        </p:attrNameLst>
                                      </p:cBhvr>
                                      <p:tavLst>
                                        <p:tav tm="0">
                                          <p:val>
                                            <p:strVal val="ppt_h"/>
                                          </p:val>
                                        </p:tav>
                                        <p:tav tm="100000">
                                          <p:val>
                                            <p:fltVal val="0"/>
                                          </p:val>
                                        </p:tav>
                                      </p:tavLst>
                                    </p:anim>
                                    <p:anim calcmode="lin" valueType="num">
                                      <p:cBhvr>
                                        <p:cTn id="32" dur="1000"/>
                                        <p:tgtEl>
                                          <p:spTgt spid="8"/>
                                        </p:tgtEl>
                                        <p:attrNameLst>
                                          <p:attrName>style.rotation</p:attrName>
                                        </p:attrNameLst>
                                      </p:cBhvr>
                                      <p:tavLst>
                                        <p:tav tm="0">
                                          <p:val>
                                            <p:fltVal val="0"/>
                                          </p:val>
                                        </p:tav>
                                        <p:tav tm="100000">
                                          <p:val>
                                            <p:fltVal val="90"/>
                                          </p:val>
                                        </p:tav>
                                      </p:tavLst>
                                    </p:anim>
                                    <p:animEffect transition="out" filter="fade">
                                      <p:cBhvr>
                                        <p:cTn id="33" dur="1000"/>
                                        <p:tgtEl>
                                          <p:spTgt spid="8"/>
                                        </p:tgtEl>
                                      </p:cBhvr>
                                    </p:animEffect>
                                    <p:set>
                                      <p:cBhvr>
                                        <p:cTn id="3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4</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23:29</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“For any being who is not afflicted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he shall 	be cut off from his people. </a:t>
            </a:r>
          </a:p>
          <a:p>
            <a:pPr>
              <a:lnSpc>
                <a:spcPct val="110000"/>
              </a:lnSpc>
            </a:pP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5</a:t>
            </a: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23:30</a:t>
            </a:r>
          </a:p>
          <a:p>
            <a:pPr>
              <a:lnSpc>
                <a:spcPct val="110000"/>
              </a:lnSpc>
            </a:pPr>
            <a:r>
              <a:rPr lang="en-US" sz="2800" dirty="0">
                <a:solidFill>
                  <a:srgbClr val="00808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“And any being who does any work on </a:t>
            </a:r>
            <a:r>
              <a:rPr lang="en-US" sz="2800" b="1" u="sng" dirty="0">
                <a:solidFill>
                  <a:srgbClr val="00B0F0"/>
                </a:solidFill>
                <a:latin typeface="Georgia" panose="02040502050405020303" pitchFamily="18" charset="0"/>
              </a:rPr>
              <a:t>THAT SAME    DAY</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that 	being I shall destroy from the midst of his people.</a:t>
            </a:r>
          </a:p>
          <a:p>
            <a:pPr>
              <a:lnSpc>
                <a:spcPct val="110000"/>
              </a:lnSpc>
            </a:pPr>
            <a:r>
              <a:rPr lang="en-US" dirty="0">
                <a:solidFill>
                  <a:srgbClr val="008080"/>
                </a:solidFill>
                <a:latin typeface="Georgia" panose="02040502050405020303" pitchFamily="18" charset="0"/>
              </a:rPr>
              <a:t>	</a:t>
            </a:r>
          </a:p>
          <a:p>
            <a:pPr>
              <a:lnSpc>
                <a:spcPct val="110000"/>
              </a:lnSpc>
            </a:pPr>
            <a:r>
              <a:rPr lang="en-US" dirty="0">
                <a:solidFill>
                  <a:srgbClr val="950543"/>
                </a:solidFill>
                <a:latin typeface="Algerian" pitchFamily="82" charset="0"/>
              </a:rPr>
              <a:t>Lev 23:27 </a:t>
            </a:r>
            <a:r>
              <a:rPr lang="en-US" dirty="0">
                <a:solidFill>
                  <a:prstClr val="black"/>
                </a:solidFill>
                <a:latin typeface="Georgia" panose="02040502050405020303" pitchFamily="18" charset="0"/>
              </a:rPr>
              <a:t>	</a:t>
            </a:r>
            <a:r>
              <a:rPr lang="en-US" sz="2800" dirty="0">
                <a:solidFill>
                  <a:srgbClr val="0000CC"/>
                </a:solidFill>
                <a:latin typeface="Georgia" panose="02040502050405020303" pitchFamily="18" charset="0"/>
              </a:rPr>
              <a:t>“On the </a:t>
            </a:r>
            <a:r>
              <a:rPr lang="en-US" sz="6000" b="1" i="1" u="sng" dirty="0">
                <a:solidFill>
                  <a:srgbClr val="FF0066"/>
                </a:solidFill>
                <a:latin typeface="Georgia" panose="02040502050405020303" pitchFamily="18" charset="0"/>
              </a:rPr>
              <a:t>TENTH DAY</a:t>
            </a:r>
            <a:r>
              <a:rPr lang="en-US" sz="6000" b="1" i="1" dirty="0">
                <a:solidFill>
                  <a:srgbClr val="FF0066"/>
                </a:solidFill>
                <a:latin typeface="Georgia" panose="02040502050405020303" pitchFamily="18" charset="0"/>
              </a:rPr>
              <a:t>…</a:t>
            </a:r>
            <a:endParaRPr lang="en-US" sz="6000" dirty="0">
              <a:solidFill>
                <a:schemeClr val="accent2">
                  <a:lumMod val="75000"/>
                </a:schemeClr>
              </a:solidFill>
              <a:latin typeface="Georgia" panose="02040502050405020303" pitchFamily="18" charset="0"/>
            </a:endParaRPr>
          </a:p>
        </p:txBody>
      </p:sp>
      <p:sp>
        <p:nvSpPr>
          <p:cNvPr id="4" name="Bent Arrow 3"/>
          <p:cNvSpPr/>
          <p:nvPr/>
        </p:nvSpPr>
        <p:spPr>
          <a:xfrm rot="10800000">
            <a:off x="8412479" y="1733004"/>
            <a:ext cx="1288869" cy="4005944"/>
          </a:xfrm>
          <a:prstGeom prst="bentArrow">
            <a:avLst>
              <a:gd name="adj1" fmla="val 10714"/>
              <a:gd name="adj2" fmla="val 25000"/>
              <a:gd name="adj3" fmla="val 38513"/>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Bent Arrow 4"/>
          <p:cNvSpPr/>
          <p:nvPr/>
        </p:nvSpPr>
        <p:spPr>
          <a:xfrm rot="10800000">
            <a:off x="8412478" y="3544388"/>
            <a:ext cx="700243" cy="1602378"/>
          </a:xfrm>
          <a:prstGeom prst="bentArrow">
            <a:avLst>
              <a:gd name="adj1" fmla="val 18176"/>
              <a:gd name="adj2" fmla="val 49873"/>
              <a:gd name="adj3" fmla="val 50000"/>
              <a:gd name="adj4" fmla="val 43750"/>
            </a:avLst>
          </a:prstGeom>
          <a:gradFill>
            <a:gsLst>
              <a:gs pos="0">
                <a:srgbClr val="CC00CC">
                  <a:alpha val="62000"/>
                </a:srgbClr>
              </a:gs>
              <a:gs pos="54000">
                <a:srgbClr val="FFFF00"/>
              </a:gs>
              <a:gs pos="100000">
                <a:srgbClr val="FF0066">
                  <a:alpha val="58000"/>
                </a:srgbClr>
              </a:gs>
            </a:gsLst>
            <a:lin ang="5400000" scaled="1"/>
          </a:gradFill>
          <a:ln>
            <a:solidFill>
              <a:srgbClr val="00CC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lide Number Placeholder 5"/>
          <p:cNvSpPr>
            <a:spLocks noGrp="1"/>
          </p:cNvSpPr>
          <p:nvPr>
            <p:ph type="sldNum" sz="quarter" idx="12"/>
          </p:nvPr>
        </p:nvSpPr>
        <p:spPr>
          <a:xfrm>
            <a:off x="11567159" y="6326414"/>
            <a:ext cx="421783" cy="365125"/>
          </a:xfrm>
        </p:spPr>
        <p:txBody>
          <a:bodyPr/>
          <a:lstStyle/>
          <a:p>
            <a:fld id="{0FAB87E4-7748-4117-92E5-790DAABEC644}" type="slidenum">
              <a:rPr lang="en-US" sz="1400" b="1" smtClean="0">
                <a:solidFill>
                  <a:schemeClr val="tx1"/>
                </a:solidFill>
              </a:rPr>
              <a:t>13</a:t>
            </a:fld>
            <a:endParaRPr lang="en-US" sz="1400" b="1" dirty="0">
              <a:solidFill>
                <a:schemeClr val="tx1"/>
              </a:solidFill>
            </a:endParaRPr>
          </a:p>
        </p:txBody>
      </p:sp>
    </p:spTree>
    <p:extLst>
      <p:ext uri="{BB962C8B-B14F-4D97-AF65-F5344CB8AC3E}">
        <p14:creationId xmlns:p14="http://schemas.microsoft.com/office/powerpoint/2010/main" val="14893534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1000"/>
                                        <p:tgtEl>
                                          <p:spTgt spid="3">
                                            <p:txEl>
                                              <p:pRg st="5" end="5"/>
                                            </p:txEl>
                                          </p:spTgt>
                                        </p:tgtEl>
                                      </p:cBhvr>
                                    </p:animEffect>
                                  </p:childTnLst>
                                </p:cTn>
                              </p:par>
                              <p:par>
                                <p:cTn id="8" presetID="31" presetClass="entr" presetSubtype="0" fill="hold" grpId="0" nodeType="withEffect">
                                  <p:stCondLst>
                                    <p:cond delay="250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par>
                                <p:cTn id="14" presetID="31" presetClass="entr" presetSubtype="0" fill="hold" grpId="0" nodeType="withEffect">
                                  <p:stCondLst>
                                    <p:cond delay="1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CC66FF"/>
          </a:solidFill>
        </p:spPr>
        <p:txBody>
          <a:bodyPr/>
          <a:lstStyle/>
          <a:p>
            <a:r>
              <a:rPr lang="en-US" dirty="0">
                <a:solidFill>
                  <a:schemeClr val="accent1">
                    <a:lumMod val="20000"/>
                    <a:lumOff val="80000"/>
                  </a:schemeClr>
                </a:solidFill>
              </a:rPr>
              <a:t>.</a:t>
            </a:r>
          </a:p>
        </p:txBody>
      </p:sp>
      <p:sp>
        <p:nvSpPr>
          <p:cNvPr id="3" name="Text Placeholder 2"/>
          <p:cNvSpPr>
            <a:spLocks noGrp="1"/>
          </p:cNvSpPr>
          <p:nvPr>
            <p:ph type="body" idx="1"/>
          </p:nvPr>
        </p:nvSpPr>
        <p:spPr>
          <a:xfrm>
            <a:off x="115911" y="103030"/>
            <a:ext cx="11964472" cy="6645499"/>
          </a:xfrm>
          <a:solidFill>
            <a:schemeClr val="accent4">
              <a:lumMod val="20000"/>
              <a:lumOff val="80000"/>
            </a:schemeClr>
          </a:solidFill>
          <a:scene3d>
            <a:camera prst="orthographicFront"/>
            <a:lightRig rig="threePt" dir="t"/>
          </a:scene3d>
          <a:sp3d>
            <a:bevelT/>
          </a:sp3d>
        </p:spPr>
        <p:txBody>
          <a:bodyPr>
            <a:normAutofit lnSpcReduction="10000"/>
            <a:sp3d extrusionH="57150">
              <a:bevelT w="38100" h="38100"/>
            </a:sp3d>
          </a:bodyPr>
          <a:lstStyle/>
          <a:p>
            <a:br>
              <a:rPr lang="en-US" sz="2800" i="1" dirty="0">
                <a:solidFill>
                  <a:prstClr val="black">
                    <a:lumMod val="95000"/>
                    <a:lumOff val="5000"/>
                  </a:prstClr>
                </a:solidFill>
                <a:latin typeface="Georgia" panose="02040502050405020303" pitchFamily="18" charset="0"/>
              </a:rPr>
            </a:br>
            <a:r>
              <a:rPr lang="en-US" sz="3600" b="1" i="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Reference Point  #</a:t>
            </a:r>
            <a:r>
              <a:rPr lang="en-US" sz="3600" b="1" i="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6</a:t>
            </a:r>
            <a:r>
              <a:rPr lang="en-US" sz="3600" b="1" i="1" dirty="0">
                <a:solidFill>
                  <a:srgbClr val="00B0F0"/>
                </a:solidFill>
                <a:latin typeface="Georgia" panose="02040502050405020303" pitchFamily="18" charset="0"/>
              </a:rPr>
              <a:t> </a:t>
            </a:r>
            <a:r>
              <a:rPr lang="en-US" sz="2800" i="1" dirty="0">
                <a:solidFill>
                  <a:srgbClr val="00B050"/>
                </a:solidFill>
                <a:latin typeface="Georgia" panose="02040502050405020303" pitchFamily="18" charset="0"/>
              </a:rPr>
              <a:t>– </a:t>
            </a:r>
            <a:r>
              <a:rPr lang="en-US" sz="2800" dirty="0">
                <a:solidFill>
                  <a:srgbClr val="008080"/>
                </a:solidFill>
                <a:latin typeface="Georgia" panose="02040502050405020303" pitchFamily="18" charset="0"/>
              </a:rPr>
              <a:t>Lev 23:32 </a:t>
            </a:r>
            <a:r>
              <a:rPr lang="en-US" sz="2800" dirty="0">
                <a:solidFill>
                  <a:schemeClr val="tx1">
                    <a:lumMod val="95000"/>
                    <a:lumOff val="5000"/>
                  </a:schemeClr>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chemeClr val="tx1">
                    <a:lumMod val="95000"/>
                    <a:lumOff val="5000"/>
                  </a:schemeClr>
                </a:solidFill>
                <a:latin typeface="Georgia" panose="02040502050405020303" pitchFamily="18" charset="0"/>
              </a:rPr>
              <a:t>)</a:t>
            </a:r>
          </a:p>
          <a:p>
            <a:pPr>
              <a:lnSpc>
                <a:spcPct val="110000"/>
              </a:lnSpc>
            </a:pPr>
            <a:r>
              <a:rPr lang="en-US" sz="2800" dirty="0">
                <a:solidFill>
                  <a:srgbClr val="008080"/>
                </a:solidFill>
                <a:latin typeface="Georgia" panose="02040502050405020303" pitchFamily="18" charset="0"/>
              </a:rPr>
              <a:t>	</a:t>
            </a:r>
            <a:r>
              <a:rPr lang="en-US" sz="2800" dirty="0">
                <a:latin typeface="Georgia" panose="02040502050405020303" pitchFamily="18" charset="0"/>
              </a:rPr>
              <a:t> </a:t>
            </a:r>
            <a:r>
              <a:rPr lang="en-US" sz="2800" b="1" dirty="0">
                <a:solidFill>
                  <a:srgbClr val="00B0F0"/>
                </a:solidFill>
                <a:latin typeface="Georgia" panose="02040502050405020303" pitchFamily="18" charset="0"/>
              </a:rPr>
              <a:t>“</a:t>
            </a:r>
            <a:r>
              <a:rPr lang="en-US" sz="2800" b="1" u="sng" dirty="0">
                <a:solidFill>
                  <a:srgbClr val="00B0F0"/>
                </a:solidFill>
                <a:latin typeface="Georgia" panose="02040502050405020303" pitchFamily="18" charset="0"/>
              </a:rPr>
              <a:t>IT</a:t>
            </a:r>
            <a:r>
              <a:rPr lang="en-US" sz="2800" b="1" dirty="0">
                <a:solidFill>
                  <a:srgbClr val="00B0F0"/>
                </a:solidFill>
                <a:latin typeface="Georgia" panose="02040502050405020303" pitchFamily="18" charset="0"/>
              </a:rPr>
              <a:t> </a:t>
            </a:r>
            <a:r>
              <a:rPr lang="en-US" sz="2800" dirty="0">
                <a:solidFill>
                  <a:schemeClr val="accent2">
                    <a:lumMod val="75000"/>
                  </a:schemeClr>
                </a:solidFill>
                <a:latin typeface="Georgia" panose="02040502050405020303" pitchFamily="18" charset="0"/>
              </a:rPr>
              <a:t>is a Sabbath of rest to you, and you shall afflict your beings.”</a:t>
            </a:r>
          </a:p>
          <a:p>
            <a:pPr>
              <a:lnSpc>
                <a:spcPct val="110000"/>
              </a:lnSpc>
            </a:pPr>
            <a:endParaRPr lang="en-US" sz="2800" dirty="0">
              <a:solidFill>
                <a:schemeClr val="accent2">
                  <a:lumMod val="75000"/>
                </a:schemeClr>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Yes, this </a:t>
            </a:r>
            <a:r>
              <a:rPr lang="en-US" sz="2800" b="1" dirty="0">
                <a:solidFill>
                  <a:srgbClr val="CC66FF"/>
                </a:solidFill>
                <a:latin typeface="Georgia" panose="02040502050405020303" pitchFamily="18" charset="0"/>
              </a:rPr>
              <a:t>“it” </a:t>
            </a:r>
            <a:r>
              <a:rPr lang="en-US" sz="2800" dirty="0">
                <a:solidFill>
                  <a:schemeClr val="tx1"/>
                </a:solidFill>
                <a:latin typeface="Georgia" panose="02040502050405020303" pitchFamily="18" charset="0"/>
              </a:rPr>
              <a:t>word is once again referencing the </a:t>
            </a:r>
            <a:r>
              <a:rPr lang="en-US" sz="2800" b="1" u="sng" dirty="0">
                <a:solidFill>
                  <a:srgbClr val="CC00CC"/>
                </a:solidFill>
                <a:latin typeface="Georgia" panose="02040502050405020303" pitchFamily="18" charset="0"/>
              </a:rPr>
              <a:t>10</a:t>
            </a:r>
            <a:r>
              <a:rPr lang="en-US" sz="2800" b="1" u="sng" baseline="30000" dirty="0">
                <a:solidFill>
                  <a:srgbClr val="CC00CC"/>
                </a:solidFill>
                <a:latin typeface="Georgia" panose="02040502050405020303" pitchFamily="18" charset="0"/>
              </a:rPr>
              <a:t>th</a:t>
            </a:r>
            <a:r>
              <a:rPr lang="en-US" sz="2800" dirty="0">
                <a:solidFill>
                  <a:schemeClr val="tx1"/>
                </a:solidFill>
                <a:latin typeface="Georgia" panose="02040502050405020303" pitchFamily="18" charset="0"/>
              </a:rPr>
              <a:t> cycle of Tishri.</a:t>
            </a:r>
          </a:p>
          <a:p>
            <a:pPr>
              <a:lnSpc>
                <a:spcPct val="110000"/>
              </a:lnSpc>
            </a:pPr>
            <a:endParaRPr lang="en-US" sz="2800" dirty="0">
              <a:solidFill>
                <a:schemeClr val="tx1"/>
              </a:solidFill>
              <a:latin typeface="Georgia" panose="02040502050405020303" pitchFamily="18" charset="0"/>
            </a:endParaRPr>
          </a:p>
          <a:p>
            <a:pPr>
              <a:lnSpc>
                <a:spcPct val="110000"/>
              </a:lnSpc>
            </a:pPr>
            <a:r>
              <a:rPr lang="en-US" sz="2800" dirty="0">
                <a:solidFill>
                  <a:schemeClr val="tx1"/>
                </a:solidFill>
                <a:latin typeface="Georgia" panose="02040502050405020303" pitchFamily="18" charset="0"/>
              </a:rPr>
              <a:t>					</a:t>
            </a:r>
            <a:r>
              <a:rPr lang="en-US" sz="2800" b="1" dirty="0">
                <a:solidFill>
                  <a:schemeClr val="tx1"/>
                </a:solidFill>
                <a:effectLst>
                  <a:glow rad="88900">
                    <a:srgbClr val="FF9900"/>
                  </a:glow>
                </a:effectLst>
                <a:latin typeface="Georgia" panose="02040502050405020303" pitchFamily="18" charset="0"/>
              </a:rPr>
              <a:t>A Summary</a:t>
            </a:r>
          </a:p>
          <a:p>
            <a:pPr>
              <a:lnSpc>
                <a:spcPct val="110000"/>
              </a:lnSpc>
            </a:pP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Thus far </a:t>
            </a:r>
            <a:r>
              <a:rPr lang="en-US" sz="2800" b="1" dirty="0">
                <a:solidFill>
                  <a:srgbClr val="0000FF"/>
                </a:solidFill>
                <a:latin typeface="Georgia" panose="02040502050405020303" pitchFamily="18" charset="0"/>
              </a:rPr>
              <a:t>Yahuah</a:t>
            </a:r>
            <a:r>
              <a:rPr lang="en-US" sz="2800" dirty="0">
                <a:solidFill>
                  <a:schemeClr val="tx1"/>
                </a:solidFill>
                <a:latin typeface="Georgia" panose="02040502050405020303" pitchFamily="18" charset="0"/>
              </a:rPr>
              <a:t> has declared by a </a:t>
            </a:r>
            <a:r>
              <a:rPr lang="en-US" sz="2800" b="1" i="1" dirty="0">
                <a:solidFill>
                  <a:schemeClr val="tx1"/>
                </a:solidFill>
                <a:effectLst>
                  <a:glow rad="127000">
                    <a:srgbClr val="00FFFF"/>
                  </a:glow>
                </a:effectLst>
                <a:latin typeface="Georgia" panose="02040502050405020303" pitchFamily="18" charset="0"/>
              </a:rPr>
              <a:t>Premier Statement </a:t>
            </a:r>
            <a:r>
              <a:rPr lang="en-US" sz="2800" dirty="0">
                <a:solidFill>
                  <a:schemeClr val="tx1"/>
                </a:solidFill>
                <a:effectLst/>
              </a:rPr>
              <a:t>(Lev 23:27</a:t>
            </a:r>
            <a:r>
              <a:rPr lang="en-US" sz="2800" b="1" dirty="0">
                <a:solidFill>
                  <a:srgbClr val="FF0000"/>
                </a:solidFill>
                <a:effectLst/>
              </a:rPr>
              <a:t>a</a:t>
            </a:r>
            <a:r>
              <a:rPr lang="en-US" sz="2800" dirty="0">
                <a:solidFill>
                  <a:schemeClr val="tx1"/>
                </a:solidFill>
                <a:effectLst/>
              </a:rPr>
              <a:t>) </a:t>
            </a:r>
            <a:br>
              <a:rPr lang="en-US" sz="2800" dirty="0">
                <a:solidFill>
                  <a:schemeClr val="tx1"/>
                </a:solidFill>
                <a:effectLst/>
              </a:rPr>
            </a:br>
            <a:r>
              <a:rPr lang="en-US" sz="2800" dirty="0">
                <a:solidFill>
                  <a:schemeClr val="tx1"/>
                </a:solidFill>
                <a:latin typeface="Georgia" panose="02040502050405020303" pitchFamily="18" charset="0"/>
              </a:rPr>
              <a:t>and then referenced directly to the same - </a:t>
            </a:r>
            <a:r>
              <a:rPr lang="en-US" sz="2800" b="1" dirty="0">
                <a:solidFill>
                  <a:srgbClr val="CC00CC"/>
                </a:solidFill>
                <a:latin typeface="Georgia" panose="02040502050405020303" pitchFamily="18" charset="0"/>
              </a:rPr>
              <a:t>6 additional times </a:t>
            </a:r>
            <a:r>
              <a:rPr lang="en-US" sz="2800" dirty="0">
                <a:solidFill>
                  <a:schemeClr val="tx1"/>
                </a:solidFill>
                <a:latin typeface="Georgia" panose="02040502050405020303" pitchFamily="18" charset="0"/>
              </a:rPr>
              <a:t>-</a:t>
            </a:r>
            <a:r>
              <a:rPr lang="en-US" sz="2800" b="1" dirty="0">
                <a:solidFill>
                  <a:srgbClr val="CC00CC"/>
                </a:solidFill>
                <a:latin typeface="Georgia" panose="02040502050405020303" pitchFamily="18" charset="0"/>
              </a:rPr>
              <a:t> </a:t>
            </a:r>
            <a:r>
              <a:rPr lang="en-US" sz="2800" dirty="0">
                <a:solidFill>
                  <a:schemeClr val="tx1"/>
                </a:solidFill>
                <a:latin typeface="Georgia" panose="02040502050405020303" pitchFamily="18" charset="0"/>
              </a:rPr>
              <a:t>that </a:t>
            </a:r>
            <a:br>
              <a:rPr lang="en-US" sz="2800" dirty="0">
                <a:solidFill>
                  <a:schemeClr val="tx1"/>
                </a:solidFill>
                <a:latin typeface="Georgia" panose="02040502050405020303" pitchFamily="18" charset="0"/>
              </a:rPr>
            </a:br>
            <a:r>
              <a:rPr lang="en-US" sz="2800" dirty="0">
                <a:solidFill>
                  <a:schemeClr val="tx1"/>
                </a:solidFill>
                <a:latin typeface="Georgia" panose="02040502050405020303" pitchFamily="18" charset="0"/>
              </a:rPr>
              <a:t>the </a:t>
            </a:r>
            <a:r>
              <a:rPr lang="en-US" sz="2800" b="1" u="sng" dirty="0">
                <a:solidFill>
                  <a:schemeClr val="tx1"/>
                </a:solidFill>
                <a:latin typeface="Georgia" panose="02040502050405020303" pitchFamily="18" charset="0"/>
              </a:rPr>
              <a:t>SINGLE</a:t>
            </a:r>
            <a:r>
              <a:rPr lang="en-US" sz="2800" dirty="0">
                <a:solidFill>
                  <a:schemeClr val="tx1"/>
                </a:solidFill>
                <a:latin typeface="Georgia" panose="02040502050405020303" pitchFamily="18" charset="0"/>
              </a:rPr>
              <a:t> cycle of Atonement is on Tishri 10. </a:t>
            </a:r>
          </a:p>
          <a:p>
            <a:pPr>
              <a:lnSpc>
                <a:spcPct val="110000"/>
              </a:lnSpc>
            </a:pPr>
            <a:r>
              <a:rPr lang="en-US" sz="2800" dirty="0">
                <a:solidFill>
                  <a:schemeClr val="tx1"/>
                </a:solidFill>
                <a:latin typeface="Georgia" panose="02040502050405020303" pitchFamily="18" charset="0"/>
              </a:rPr>
              <a:t> </a:t>
            </a:r>
          </a:p>
          <a:p>
            <a:pPr>
              <a:lnSpc>
                <a:spcPct val="110000"/>
              </a:lnSpc>
            </a:pPr>
            <a:r>
              <a:rPr lang="en-US" sz="2800" dirty="0">
                <a:solidFill>
                  <a:schemeClr val="tx1"/>
                </a:solidFill>
                <a:latin typeface="Georgia" panose="02040502050405020303" pitchFamily="18" charset="0"/>
              </a:rPr>
              <a:t>There has been zero mention of Tishri </a:t>
            </a:r>
            <a:r>
              <a:rPr lang="en-US" sz="2800" b="1" dirty="0">
                <a:solidFill>
                  <a:srgbClr val="FF0000"/>
                </a:solidFill>
                <a:latin typeface="Georgia" panose="02040502050405020303" pitchFamily="18" charset="0"/>
              </a:rPr>
              <a:t>9</a:t>
            </a:r>
            <a:r>
              <a:rPr lang="en-US" sz="2800" dirty="0">
                <a:solidFill>
                  <a:schemeClr val="tx1"/>
                </a:solidFill>
                <a:latin typeface="Georgia" panose="02040502050405020303" pitchFamily="18" charset="0"/>
              </a:rPr>
              <a:t> up to this point.   </a:t>
            </a:r>
          </a:p>
          <a:p>
            <a:pPr>
              <a:lnSpc>
                <a:spcPct val="110000"/>
              </a:lnSpc>
            </a:pPr>
            <a:endParaRPr lang="en-US" sz="2800" dirty="0">
              <a:solidFill>
                <a:schemeClr val="tx1"/>
              </a:solidFill>
              <a:latin typeface="Georgia" panose="02040502050405020303" pitchFamily="18" charset="0"/>
            </a:endParaRPr>
          </a:p>
        </p:txBody>
      </p:sp>
      <p:sp>
        <p:nvSpPr>
          <p:cNvPr id="4" name="Slide Number Placeholder 3"/>
          <p:cNvSpPr>
            <a:spLocks noGrp="1"/>
          </p:cNvSpPr>
          <p:nvPr>
            <p:ph type="sldNum" sz="quarter" idx="12"/>
          </p:nvPr>
        </p:nvSpPr>
        <p:spPr>
          <a:xfrm>
            <a:off x="11487149" y="6337844"/>
            <a:ext cx="513223" cy="365125"/>
          </a:xfrm>
        </p:spPr>
        <p:txBody>
          <a:bodyPr/>
          <a:lstStyle/>
          <a:p>
            <a:fld id="{0FAB87E4-7748-4117-92E5-790DAABEC644}" type="slidenum">
              <a:rPr lang="en-US" sz="1400" b="1" smtClean="0">
                <a:solidFill>
                  <a:schemeClr val="tx1"/>
                </a:solidFill>
              </a:rPr>
              <a:t>14</a:t>
            </a:fld>
            <a:endParaRPr lang="en-US" sz="1400" b="1" dirty="0">
              <a:solidFill>
                <a:schemeClr val="tx1"/>
              </a:solidFill>
            </a:endParaRPr>
          </a:p>
        </p:txBody>
      </p:sp>
    </p:spTree>
    <p:extLst>
      <p:ext uri="{BB962C8B-B14F-4D97-AF65-F5344CB8AC3E}">
        <p14:creationId xmlns:p14="http://schemas.microsoft.com/office/powerpoint/2010/main" val="198938397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endParaRPr lang="en-US" sz="800" dirty="0">
              <a:solidFill>
                <a:schemeClr val="accent6">
                  <a:lumMod val="50000"/>
                </a:schemeClr>
              </a:solidFill>
            </a:endParaRPr>
          </a:p>
          <a:p>
            <a:pPr>
              <a:lnSpc>
                <a:spcPct val="100000"/>
              </a:lnSpc>
            </a:pPr>
            <a:endParaRPr lang="en-US" sz="1600" dirty="0">
              <a:solidFill>
                <a:schemeClr val="tx1"/>
              </a:solidFill>
            </a:endParaRPr>
          </a:p>
          <a:p>
            <a:pPr indent="-914400">
              <a:lnSpc>
                <a:spcPct val="100000"/>
              </a:lnSpc>
            </a:pPr>
            <a:r>
              <a:rPr lang="en-US" sz="2800" dirty="0">
                <a:solidFill>
                  <a:schemeClr val="tx1"/>
                </a:solidFill>
              </a:rPr>
              <a:t>We now come to what has been a very controversial part of the text – </a:t>
            </a:r>
            <a:br>
              <a:rPr lang="en-US" sz="2800" dirty="0">
                <a:solidFill>
                  <a:schemeClr val="tx1"/>
                </a:solidFill>
              </a:rPr>
            </a:br>
            <a:r>
              <a:rPr lang="en-US" sz="2800" dirty="0">
                <a:solidFill>
                  <a:schemeClr val="tx1"/>
                </a:solidFill>
              </a:rPr>
              <a:t>	</a:t>
            </a:r>
            <a:r>
              <a:rPr lang="en-US" sz="3600" dirty="0">
                <a:solidFill>
                  <a:schemeClr val="tx1"/>
                </a:solidFill>
              </a:rPr>
              <a:t>Lev 23:32 (</a:t>
            </a:r>
            <a:r>
              <a:rPr lang="en-US" sz="3600" b="1" dirty="0">
                <a:solidFill>
                  <a:srgbClr val="FF0000"/>
                </a:solidFill>
              </a:rPr>
              <a:t>Part b</a:t>
            </a:r>
            <a:r>
              <a:rPr lang="en-US" sz="3600" dirty="0">
                <a:solidFill>
                  <a:schemeClr val="tx1"/>
                </a:solidFill>
              </a:rPr>
              <a:t>).</a:t>
            </a:r>
          </a:p>
          <a:p>
            <a:pPr indent="-914400">
              <a:lnSpc>
                <a:spcPct val="100000"/>
              </a:lnSpc>
            </a:pPr>
            <a:endParaRPr lang="en-US" dirty="0">
              <a:solidFill>
                <a:schemeClr val="tx1"/>
              </a:solidFill>
            </a:endParaRPr>
          </a:p>
          <a:p>
            <a:pPr indent="-914400">
              <a:lnSpc>
                <a:spcPct val="100000"/>
              </a:lnSpc>
            </a:pPr>
            <a:r>
              <a:rPr lang="en-US" sz="2800" dirty="0">
                <a:solidFill>
                  <a:schemeClr val="tx1"/>
                </a:solidFill>
              </a:rPr>
              <a:t>We have already been </a:t>
            </a:r>
            <a:r>
              <a:rPr lang="en-US" sz="2800" b="1" dirty="0">
                <a:solidFill>
                  <a:schemeClr val="accent2">
                    <a:lumMod val="75000"/>
                  </a:schemeClr>
                </a:solidFill>
              </a:rPr>
              <a:t>THOROUGLY</a:t>
            </a:r>
            <a:r>
              <a:rPr lang="en-US" sz="2800" dirty="0">
                <a:solidFill>
                  <a:schemeClr val="tx1"/>
                </a:solidFill>
              </a:rPr>
              <a:t> informed of the </a:t>
            </a:r>
            <a:r>
              <a:rPr lang="en-US" sz="2800" b="1" dirty="0">
                <a:solidFill>
                  <a:srgbClr val="A50021"/>
                </a:solidFill>
              </a:rPr>
              <a:t>“what” - {Tishri 10!}.</a:t>
            </a:r>
          </a:p>
          <a:p>
            <a:pPr indent="-914400">
              <a:lnSpc>
                <a:spcPct val="100000"/>
              </a:lnSpc>
            </a:pPr>
            <a:br>
              <a:rPr lang="en-US" sz="2800" dirty="0">
                <a:solidFill>
                  <a:schemeClr val="tx1"/>
                </a:solidFill>
              </a:rPr>
            </a:br>
            <a:r>
              <a:rPr lang="en-US" sz="2800" dirty="0">
                <a:solidFill>
                  <a:schemeClr val="tx1"/>
                </a:solidFill>
              </a:rPr>
              <a:t>Now we are about to learn of the </a:t>
            </a:r>
            <a:r>
              <a:rPr lang="en-US" sz="2800" b="1" dirty="0">
                <a:solidFill>
                  <a:srgbClr val="A50021"/>
                </a:solidFill>
              </a:rPr>
              <a:t>“how” </a:t>
            </a:r>
            <a:r>
              <a:rPr lang="en-US" sz="2800" dirty="0">
                <a:solidFill>
                  <a:schemeClr val="tx1"/>
                </a:solidFill>
              </a:rPr>
              <a:t>and most interestingly – </a:t>
            </a:r>
            <a:br>
              <a:rPr lang="en-US" sz="2800" dirty="0">
                <a:solidFill>
                  <a:schemeClr val="tx1"/>
                </a:solidFill>
              </a:rPr>
            </a:br>
            <a:r>
              <a:rPr lang="en-US" sz="2800" dirty="0">
                <a:solidFill>
                  <a:schemeClr val="tx1"/>
                </a:solidFill>
              </a:rPr>
              <a:t>				the  </a:t>
            </a:r>
            <a:r>
              <a:rPr lang="en-US" sz="3600" dirty="0">
                <a:solidFill>
                  <a:srgbClr val="A50021"/>
                </a:solidFill>
                <a:latin typeface="Arial Black" panose="020B0A04020102020204" pitchFamily="34" charset="0"/>
              </a:rPr>
              <a:t>“WHEN” </a:t>
            </a:r>
            <a:r>
              <a:rPr lang="en-US" sz="2800" dirty="0">
                <a:solidFill>
                  <a:schemeClr val="tx1"/>
                </a:solidFill>
              </a:rPr>
              <a:t>– of the </a:t>
            </a:r>
            <a:r>
              <a:rPr lang="en-US" sz="2800" b="1" dirty="0">
                <a:solidFill>
                  <a:srgbClr val="A50021"/>
                </a:solidFill>
              </a:rPr>
              <a:t>“how”!</a:t>
            </a:r>
            <a:br>
              <a:rPr lang="en-US" dirty="0">
                <a:solidFill>
                  <a:srgbClr val="A50021"/>
                </a:solidFill>
                <a:latin typeface="Arial Black" panose="020B0A04020102020204" pitchFamily="34" charset="0"/>
              </a:rPr>
            </a:br>
            <a:br>
              <a:rPr lang="en-US" dirty="0">
                <a:solidFill>
                  <a:schemeClr val="tx1"/>
                </a:solidFill>
              </a:rPr>
            </a:b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a:xfrm>
            <a:off x="11487150" y="6284160"/>
            <a:ext cx="457242" cy="365125"/>
          </a:xfrm>
        </p:spPr>
        <p:txBody>
          <a:bodyPr/>
          <a:lstStyle/>
          <a:p>
            <a:fld id="{0FAB87E4-7748-4117-92E5-790DAABEC644}" type="slidenum">
              <a:rPr lang="en-US" sz="1400" b="1" smtClean="0">
                <a:solidFill>
                  <a:schemeClr val="tx1"/>
                </a:solidFill>
              </a:rPr>
              <a:t>15</a:t>
            </a:fld>
            <a:endParaRPr lang="en-US" sz="1400" b="1" dirty="0">
              <a:solidFill>
                <a:schemeClr val="tx1"/>
              </a:solidFill>
            </a:endParaRPr>
          </a:p>
        </p:txBody>
      </p:sp>
      <p:sp>
        <p:nvSpPr>
          <p:cNvPr id="5" name="Rectangle 4"/>
          <p:cNvSpPr/>
          <p:nvPr/>
        </p:nvSpPr>
        <p:spPr>
          <a:xfrm>
            <a:off x="298550" y="4370102"/>
            <a:ext cx="11547677" cy="2268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indent="-914400">
              <a:spcBef>
                <a:spcPts val="1000"/>
              </a:spcBef>
            </a:pPr>
            <a:r>
              <a:rPr lang="en-US" sz="2400"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dirty="0">
                <a:solidFill>
                  <a:prstClr val="white">
                    <a:lumMod val="50000"/>
                  </a:prstClr>
                </a:solidFill>
                <a:latin typeface="Georgia" panose="02040502050405020303" pitchFamily="18" charset="0"/>
              </a:rPr>
              <a:t>is a Sabbath of rest to you, and you shall afflict your 		        beings.</a:t>
            </a:r>
            <a:br>
              <a:rPr lang="en-US" sz="2800" dirty="0">
                <a:solidFill>
                  <a:prstClr val="white">
                    <a:lumMod val="50000"/>
                  </a:prstClr>
                </a:solidFill>
                <a:latin typeface="Georgia" panose="02040502050405020303" pitchFamily="18" charset="0"/>
              </a:rPr>
            </a:br>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b="1" dirty="0">
                <a:solidFill>
                  <a:srgbClr val="CC00CC"/>
                </a:solidFill>
                <a:latin typeface="Georgia" panose="02040502050405020303" pitchFamily="18" charset="0"/>
              </a:rPr>
              <a:t>On the </a:t>
            </a:r>
            <a:r>
              <a:rPr lang="en-US" sz="2800" b="1" dirty="0">
                <a:solidFill>
                  <a:srgbClr val="FF0000"/>
                </a:solidFill>
                <a:latin typeface="Georgia" panose="02040502050405020303" pitchFamily="18" charset="0"/>
              </a:rPr>
              <a:t>ninth day </a:t>
            </a:r>
            <a:r>
              <a:rPr lang="en-US" sz="2800" b="1" dirty="0">
                <a:solidFill>
                  <a:srgbClr val="CC00CC"/>
                </a:solidFill>
                <a:latin typeface="Georgia" panose="02040502050405020303" pitchFamily="18" charset="0"/>
              </a:rPr>
              <a:t>of the month at evening …”</a:t>
            </a:r>
            <a:endParaRPr lang="en-US" sz="2800" dirty="0">
              <a:solidFill>
                <a:prstClr val="black"/>
              </a:solidFill>
            </a:endParaRPr>
          </a:p>
        </p:txBody>
      </p:sp>
    </p:spTree>
    <p:extLst>
      <p:ext uri="{BB962C8B-B14F-4D97-AF65-F5344CB8AC3E}">
        <p14:creationId xmlns:p14="http://schemas.microsoft.com/office/powerpoint/2010/main" val="2803418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3" name="Text Placeholder 2"/>
          <p:cNvSpPr>
            <a:spLocks noGrp="1"/>
          </p:cNvSpPr>
          <p:nvPr>
            <p:ph type="body" idx="1"/>
          </p:nvPr>
        </p:nvSpPr>
        <p:spPr>
          <a:xfrm>
            <a:off x="141668" y="154546"/>
            <a:ext cx="11861442" cy="6555347"/>
          </a:xfrm>
          <a:solidFill>
            <a:schemeClr val="accent4">
              <a:lumMod val="20000"/>
              <a:lumOff val="80000"/>
            </a:schemeClr>
          </a:solidFill>
          <a:scene3d>
            <a:camera prst="orthographicFront"/>
            <a:lightRig rig="threePt" dir="t"/>
          </a:scene3d>
          <a:sp3d>
            <a:bevelT/>
          </a:sp3d>
        </p:spPr>
        <p:txBody>
          <a:bodyPr lIns="182880" tIns="182880" rIns="182880" bIns="91440" anchor="t">
            <a:normAutofit/>
            <a:sp3d extrusionH="57150">
              <a:bevelT w="38100" h="38100"/>
            </a:sp3d>
          </a:bodyPr>
          <a:lstStyle/>
          <a:p>
            <a:pPr indent="-914400">
              <a:lnSpc>
                <a:spcPct val="100000"/>
              </a:lnSpc>
              <a:spcBef>
                <a:spcPts val="0"/>
              </a:spcBef>
              <a:spcAft>
                <a:spcPts val="1800"/>
              </a:spcAft>
            </a:pPr>
            <a:r>
              <a:rPr lang="en-US" sz="3200" dirty="0">
                <a:solidFill>
                  <a:schemeClr val="tx1"/>
                </a:solidFill>
              </a:rPr>
              <a:t>The – </a:t>
            </a:r>
            <a:r>
              <a:rPr lang="en-US" sz="3200" dirty="0">
                <a:solidFill>
                  <a:srgbClr val="A50021"/>
                </a:solidFill>
                <a:latin typeface="Arial Black" panose="020B0A04020102020204" pitchFamily="34" charset="0"/>
              </a:rPr>
              <a:t>“</a:t>
            </a:r>
            <a:r>
              <a:rPr lang="en-US" sz="3200" u="sng" dirty="0">
                <a:solidFill>
                  <a:srgbClr val="A50021"/>
                </a:solidFill>
                <a:latin typeface="Arial Black" panose="020B0A04020102020204" pitchFamily="34" charset="0"/>
              </a:rPr>
              <a:t>How</a:t>
            </a:r>
            <a:r>
              <a:rPr lang="en-US" sz="3200" dirty="0">
                <a:solidFill>
                  <a:srgbClr val="A50021"/>
                </a:solidFill>
                <a:latin typeface="Arial Black" panose="020B0A04020102020204" pitchFamily="34" charset="0"/>
              </a:rPr>
              <a:t>” – </a:t>
            </a:r>
            <a:endParaRPr lang="en-US" dirty="0">
              <a:solidFill>
                <a:schemeClr val="tx1"/>
              </a:solidFill>
            </a:endParaRPr>
          </a:p>
          <a:p>
            <a:pPr indent="-914400">
              <a:lnSpc>
                <a:spcPct val="100000"/>
              </a:lnSpc>
              <a:spcBef>
                <a:spcPts val="0"/>
              </a:spcBef>
              <a:spcAft>
                <a:spcPts val="1800"/>
              </a:spcAft>
            </a:pPr>
            <a:r>
              <a:rPr lang="en-US" dirty="0">
                <a:solidFill>
                  <a:srgbClr val="008080"/>
                </a:solidFill>
                <a:latin typeface="Georgia" panose="02040502050405020303" pitchFamily="18" charset="0"/>
              </a:rPr>
              <a:t>Lev 23:32	</a:t>
            </a:r>
            <a:r>
              <a:rPr lang="en-US" sz="2800" dirty="0">
                <a:solidFill>
                  <a:srgbClr val="008080"/>
                </a:solidFill>
                <a:latin typeface="Georgia" panose="02040502050405020303" pitchFamily="18" charset="0"/>
              </a:rPr>
              <a:t>(</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b="1" dirty="0">
                <a:solidFill>
                  <a:schemeClr val="accent2">
                    <a:lumMod val="75000"/>
                  </a:schemeClr>
                </a:solidFill>
                <a:latin typeface="Georgia" panose="02040502050405020303" pitchFamily="18" charset="0"/>
              </a:rPr>
              <a:t>{Tishri 10} </a:t>
            </a:r>
            <a:r>
              <a:rPr lang="en-US" sz="2800" dirty="0">
                <a:solidFill>
                  <a:schemeClr val="bg1">
                    <a:lumMod val="50000"/>
                  </a:schemeClr>
                </a:solidFill>
                <a:latin typeface="Georgia" panose="02040502050405020303" pitchFamily="18" charset="0"/>
              </a:rPr>
              <a:t>is a Sabbath of rest to you, </a:t>
            </a:r>
            <a:br>
              <a:rPr lang="en-US" sz="2800" dirty="0">
                <a:solidFill>
                  <a:schemeClr val="bg1">
                    <a:lumMod val="50000"/>
                  </a:schemeClr>
                </a:solidFill>
                <a:latin typeface="Georgia" panose="02040502050405020303" pitchFamily="18" charset="0"/>
              </a:rPr>
            </a:br>
            <a:r>
              <a:rPr lang="en-US" sz="2800" dirty="0">
                <a:solidFill>
                  <a:schemeClr val="bg1">
                    <a:lumMod val="50000"/>
                  </a:schemeClr>
                </a:solidFill>
                <a:latin typeface="Georgia" panose="02040502050405020303" pitchFamily="18" charset="0"/>
              </a:rPr>
              <a:t>			and </a:t>
            </a:r>
            <a:r>
              <a:rPr lang="en-US" sz="2800" b="1" dirty="0">
                <a:solidFill>
                  <a:schemeClr val="tx1"/>
                </a:solidFill>
                <a:effectLst>
                  <a:glow rad="228600">
                    <a:schemeClr val="accent6">
                      <a:satMod val="175000"/>
                      <a:alpha val="40000"/>
                    </a:schemeClr>
                  </a:glow>
                </a:effectLst>
                <a:latin typeface="Georgia" panose="02040502050405020303" pitchFamily="18" charset="0"/>
              </a:rPr>
              <a:t>you shall afflict your beings.</a:t>
            </a:r>
            <a:r>
              <a:rPr lang="en-US" sz="2800" dirty="0">
                <a:solidFill>
                  <a:schemeClr val="bg1">
                    <a:lumMod val="50000"/>
                  </a:schemeClr>
                </a:solidFill>
                <a:latin typeface="Georgia" panose="02040502050405020303" pitchFamily="18" charset="0"/>
              </a:rPr>
              <a:t>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we are</a:t>
            </a:r>
            <a:r>
              <a:rPr lang="en-US" sz="2800" b="1" dirty="0">
                <a:solidFill>
                  <a:schemeClr val="tx1"/>
                </a:solidFill>
                <a:latin typeface="Arial Black" panose="020B0A04020102020204" pitchFamily="34" charset="0"/>
              </a:rPr>
              <a:t> “</a:t>
            </a:r>
            <a:r>
              <a:rPr lang="en-US" sz="2800" b="1" u="sng" dirty="0">
                <a:solidFill>
                  <a:schemeClr val="tx1"/>
                </a:solidFill>
                <a:latin typeface="Arial Black" panose="020B0A04020102020204" pitchFamily="34" charset="0"/>
              </a:rPr>
              <a:t>to DO</a:t>
            </a:r>
            <a:r>
              <a:rPr lang="en-US" sz="2800" b="1" dirty="0">
                <a:solidFill>
                  <a:schemeClr val="tx1"/>
                </a:solidFill>
                <a:latin typeface="Arial Black" panose="020B0A04020102020204" pitchFamily="34" charset="0"/>
              </a:rPr>
              <a:t>”</a:t>
            </a:r>
            <a:r>
              <a:rPr lang="en-US" sz="2800" dirty="0">
                <a:solidFill>
                  <a:schemeClr val="tx1"/>
                </a:solidFill>
                <a:latin typeface="Georgia" panose="02040502050405020303" pitchFamily="18" charset="0"/>
              </a:rPr>
              <a:t> is to </a:t>
            </a:r>
            <a:r>
              <a:rPr lang="en-US" sz="2800" b="1" dirty="0">
                <a:solidFill>
                  <a:schemeClr val="tx1"/>
                </a:solidFill>
                <a:effectLst>
                  <a:glow rad="228600">
                    <a:schemeClr val="accent6">
                      <a:satMod val="175000"/>
                      <a:alpha val="40000"/>
                    </a:schemeClr>
                  </a:glow>
                </a:effectLst>
                <a:latin typeface="Georgia" panose="02040502050405020303" pitchFamily="18" charset="0"/>
              </a:rPr>
              <a:t>afflict</a:t>
            </a:r>
            <a:r>
              <a:rPr lang="en-US" sz="2800" dirty="0">
                <a:solidFill>
                  <a:schemeClr val="tx1"/>
                </a:solidFill>
                <a:latin typeface="Georgia" panose="02040502050405020303" pitchFamily="18" charset="0"/>
              </a:rPr>
              <a:t> our souls!</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This study has no intention of delving into the meaning of the word </a:t>
            </a:r>
            <a:r>
              <a:rPr lang="en-US" sz="2800" b="1" dirty="0">
                <a:solidFill>
                  <a:srgbClr val="00B050"/>
                </a:solidFill>
                <a:latin typeface="Georgia" panose="02040502050405020303" pitchFamily="18" charset="0"/>
              </a:rPr>
              <a:t>“afflict,” </a:t>
            </a:r>
            <a:r>
              <a:rPr lang="en-US" sz="2800" dirty="0">
                <a:solidFill>
                  <a:schemeClr val="tx1"/>
                </a:solidFill>
                <a:latin typeface="Georgia" panose="02040502050405020303" pitchFamily="18" charset="0"/>
              </a:rPr>
              <a:t>in this session.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Our focus for this study is about – </a:t>
            </a:r>
            <a:r>
              <a:rPr lang="en-US" sz="2800" b="1" dirty="0">
                <a:solidFill>
                  <a:srgbClr val="00B050"/>
                </a:solidFill>
                <a:latin typeface="Georgia" panose="02040502050405020303" pitchFamily="18" charset="0"/>
              </a:rPr>
              <a:t>the timing of the affliction.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The pertinent question then is –</a:t>
            </a:r>
          </a:p>
          <a:p>
            <a:pPr indent="-914400">
              <a:lnSpc>
                <a:spcPct val="100000"/>
              </a:lnSpc>
              <a:spcBef>
                <a:spcPts val="0"/>
              </a:spcBef>
              <a:spcAft>
                <a:spcPts val="1800"/>
              </a:spcAft>
            </a:pPr>
            <a:r>
              <a:rPr lang="en-US" sz="2800" dirty="0">
                <a:solidFill>
                  <a:schemeClr val="tx1"/>
                </a:solidFill>
                <a:latin typeface="Georgia" panose="02040502050405020303" pitchFamily="18" charset="0"/>
              </a:rPr>
              <a:t>What time of the cycle </a:t>
            </a:r>
            <a:r>
              <a:rPr lang="en-US" sz="2800" u="sng" dirty="0">
                <a:solidFill>
                  <a:schemeClr val="tx1"/>
                </a:solidFill>
                <a:latin typeface="Georgia" panose="02040502050405020303" pitchFamily="18" charset="0"/>
              </a:rPr>
              <a:t>and</a:t>
            </a:r>
            <a:r>
              <a:rPr lang="en-US" sz="2800" dirty="0">
                <a:solidFill>
                  <a:schemeClr val="tx1"/>
                </a:solidFill>
                <a:latin typeface="Georgia" panose="02040502050405020303" pitchFamily="18" charset="0"/>
              </a:rPr>
              <a:t> date of the month should this </a:t>
            </a:r>
            <a:r>
              <a:rPr lang="en-US" sz="2800" b="1" dirty="0">
                <a:solidFill>
                  <a:srgbClr val="00B050"/>
                </a:solidFill>
                <a:latin typeface="Georgia" panose="02040502050405020303" pitchFamily="18" charset="0"/>
              </a:rPr>
              <a:t>AFFLICTION</a:t>
            </a:r>
            <a:r>
              <a:rPr lang="en-US" sz="2800" dirty="0">
                <a:solidFill>
                  <a:schemeClr val="tx1"/>
                </a:solidFill>
                <a:latin typeface="Georgia" panose="02040502050405020303" pitchFamily="18" charset="0"/>
              </a:rPr>
              <a:t> 			       </a:t>
            </a:r>
            <a:r>
              <a:rPr lang="en-US" sz="5400" b="1" dirty="0">
                <a:ln>
                  <a:solidFill>
                    <a:srgbClr val="0000FF"/>
                  </a:solidFill>
                </a:ln>
                <a:solidFill>
                  <a:srgbClr val="FF0000"/>
                </a:solidFill>
                <a:effectLst>
                  <a:glow rad="38100">
                    <a:srgbClr val="CC66FF"/>
                  </a:glow>
                </a:effectLst>
                <a:latin typeface="Georgia" panose="02040502050405020303" pitchFamily="18" charset="0"/>
              </a:rPr>
              <a:t>COMMENCE?</a:t>
            </a:r>
            <a:r>
              <a:rPr lang="en-US" sz="2800" b="1" u="sng" dirty="0">
                <a:ln>
                  <a:solidFill>
                    <a:srgbClr val="0000FF"/>
                  </a:solidFill>
                </a:ln>
                <a:solidFill>
                  <a:srgbClr val="FF0000"/>
                </a:solidFill>
                <a:effectLst>
                  <a:glow rad="38100">
                    <a:srgbClr val="CC66FF"/>
                  </a:glow>
                </a:effectLst>
                <a:latin typeface="Georgia" panose="02040502050405020303" pitchFamily="18" charset="0"/>
              </a:rPr>
              <a:t> </a:t>
            </a:r>
            <a:endParaRPr lang="en-US" b="1" u="sng" dirty="0">
              <a:ln>
                <a:solidFill>
                  <a:srgbClr val="0000FF"/>
                </a:solidFill>
              </a:ln>
              <a:solidFill>
                <a:srgbClr val="FF0000"/>
              </a:solidFill>
              <a:effectLst>
                <a:glow rad="38100">
                  <a:srgbClr val="CC66FF"/>
                </a:glow>
              </a:effectLst>
            </a:endParaRPr>
          </a:p>
        </p:txBody>
      </p:sp>
      <p:sp>
        <p:nvSpPr>
          <p:cNvPr id="4" name="Slide Number Placeholder 3"/>
          <p:cNvSpPr>
            <a:spLocks noGrp="1"/>
          </p:cNvSpPr>
          <p:nvPr>
            <p:ph type="sldNum" sz="quarter" idx="12"/>
          </p:nvPr>
        </p:nvSpPr>
        <p:spPr>
          <a:xfrm>
            <a:off x="11395709" y="6270231"/>
            <a:ext cx="530395" cy="365125"/>
          </a:xfrm>
        </p:spPr>
        <p:txBody>
          <a:bodyPr/>
          <a:lstStyle/>
          <a:p>
            <a:fld id="{0FAB87E4-7748-4117-92E5-790DAABEC644}" type="slidenum">
              <a:rPr lang="en-US" sz="1400" b="1" smtClean="0">
                <a:solidFill>
                  <a:schemeClr val="tx1"/>
                </a:solidFill>
              </a:rPr>
              <a:t>16</a:t>
            </a:fld>
            <a:endParaRPr lang="en-US" sz="1400" b="1" dirty="0">
              <a:solidFill>
                <a:schemeClr val="tx1"/>
              </a:solidFill>
            </a:endParaRPr>
          </a:p>
        </p:txBody>
      </p:sp>
    </p:spTree>
    <p:extLst>
      <p:ext uri="{BB962C8B-B14F-4D97-AF65-F5344CB8AC3E}">
        <p14:creationId xmlns:p14="http://schemas.microsoft.com/office/powerpoint/2010/main" val="259691287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2">
              <a:lumMod val="20000"/>
              <a:lumOff val="80000"/>
            </a:schemeClr>
          </a:solidFill>
          <a:scene3d>
            <a:camera prst="orthographicFront"/>
            <a:lightRig rig="threePt" dir="t"/>
          </a:scene3d>
          <a:sp3d>
            <a:bevelT/>
          </a:sp3d>
        </p:spPr>
        <p:txBody>
          <a:bodyPr anchor="ctr">
            <a:normAutofit lnSpcReduction="10000"/>
            <a:sp3d extrusionH="57150">
              <a:bevelT w="38100" h="38100"/>
            </a:sp3d>
          </a:bodyPr>
          <a:lstStyle/>
          <a:p>
            <a:r>
              <a:rPr lang="en-US" sz="4000" b="1" dirty="0">
                <a:solidFill>
                  <a:schemeClr val="tx1">
                    <a:lumMod val="95000"/>
                    <a:lumOff val="5000"/>
                  </a:schemeClr>
                </a:solidFill>
              </a:rPr>
              <a:t>Question:  </a:t>
            </a:r>
            <a:r>
              <a:rPr lang="en-US" sz="2800" dirty="0">
                <a:solidFill>
                  <a:schemeClr val="tx1"/>
                </a:solidFill>
              </a:rPr>
              <a:t>When </a:t>
            </a:r>
            <a:r>
              <a:rPr lang="en-US" sz="2800" b="1" dirty="0">
                <a:solidFill>
                  <a:srgbClr val="0000CC"/>
                </a:solidFill>
              </a:rPr>
              <a:t>Yahuah</a:t>
            </a:r>
            <a:r>
              <a:rPr lang="en-US" sz="2800" dirty="0">
                <a:solidFill>
                  <a:schemeClr val="tx1"/>
                </a:solidFill>
              </a:rPr>
              <a:t> indicates the </a:t>
            </a:r>
            <a:r>
              <a:rPr lang="en-US" sz="2800" b="1" dirty="0">
                <a:solidFill>
                  <a:srgbClr val="CC00CC"/>
                </a:solidFill>
              </a:rPr>
              <a:t>9</a:t>
            </a:r>
            <a:r>
              <a:rPr lang="en-US" sz="2800" b="1" baseline="30000" dirty="0">
                <a:solidFill>
                  <a:srgbClr val="CC00CC"/>
                </a:solidFill>
              </a:rPr>
              <a:t>th</a:t>
            </a:r>
            <a:r>
              <a:rPr lang="en-US" sz="2800" dirty="0">
                <a:solidFill>
                  <a:schemeClr val="tx1"/>
                </a:solidFill>
              </a:rPr>
              <a:t> cycle of the month – </a:t>
            </a:r>
            <a:br>
              <a:rPr lang="en-US" sz="2800" dirty="0">
                <a:solidFill>
                  <a:schemeClr val="tx1"/>
                </a:solidFill>
              </a:rPr>
            </a:br>
            <a:r>
              <a:rPr lang="en-US" sz="2800" dirty="0">
                <a:solidFill>
                  <a:schemeClr val="tx1"/>
                </a:solidFill>
              </a:rPr>
              <a:t>	</a:t>
            </a:r>
            <a:r>
              <a:rPr lang="en-US" sz="2800" b="1" dirty="0">
                <a:solidFill>
                  <a:srgbClr val="CC00CC"/>
                </a:solidFill>
              </a:rPr>
              <a:t>“at evening,” </a:t>
            </a:r>
            <a:r>
              <a:rPr lang="en-US" sz="2800" dirty="0">
                <a:solidFill>
                  <a:schemeClr val="tx1"/>
                </a:solidFill>
              </a:rPr>
              <a:t>exactly what part of the 24 hour cycle is this?</a:t>
            </a:r>
          </a:p>
          <a:p>
            <a:r>
              <a:rPr lang="en-US" sz="2800" dirty="0">
                <a:solidFill>
                  <a:schemeClr val="tx1"/>
                </a:solidFill>
              </a:rPr>
              <a:t>  </a:t>
            </a:r>
          </a:p>
          <a:p>
            <a:r>
              <a:rPr lang="en-US" sz="2800" dirty="0">
                <a:solidFill>
                  <a:schemeClr val="tx1"/>
                </a:solidFill>
              </a:rPr>
              <a:t>Before we can determine what the </a:t>
            </a:r>
            <a:r>
              <a:rPr lang="en-US" sz="2800" b="1" u="sng" dirty="0">
                <a:solidFill>
                  <a:schemeClr val="tx1"/>
                </a:solidFill>
              </a:rPr>
              <a:t>celebration theme</a:t>
            </a:r>
            <a:r>
              <a:rPr lang="en-US" sz="2800" b="1" dirty="0">
                <a:solidFill>
                  <a:schemeClr val="tx1"/>
                </a:solidFill>
              </a:rPr>
              <a:t> </a:t>
            </a:r>
            <a:r>
              <a:rPr lang="en-US" sz="2800" dirty="0">
                <a:solidFill>
                  <a:schemeClr val="tx1"/>
                </a:solidFill>
              </a:rPr>
              <a:t>for the Festival of Atonement is, we need to establish exactly when this </a:t>
            </a:r>
            <a:r>
              <a:rPr lang="en-US" sz="2800" b="1" dirty="0">
                <a:solidFill>
                  <a:srgbClr val="CC00CC"/>
                </a:solidFill>
              </a:rPr>
              <a:t>“evening” </a:t>
            </a:r>
            <a:r>
              <a:rPr lang="en-US" sz="2800" dirty="0">
                <a:solidFill>
                  <a:schemeClr val="tx1"/>
                </a:solidFill>
              </a:rPr>
              <a:t>time is.  </a:t>
            </a:r>
            <a:br>
              <a:rPr lang="en-US" sz="2800" dirty="0">
                <a:solidFill>
                  <a:schemeClr val="tx1"/>
                </a:solidFill>
              </a:rPr>
            </a:br>
            <a:r>
              <a:rPr lang="en-US" sz="2800" dirty="0">
                <a:solidFill>
                  <a:schemeClr val="tx1"/>
                </a:solidFill>
              </a:rPr>
              <a:t>The Hebrew word for evening is </a:t>
            </a:r>
            <a:r>
              <a:rPr lang="en-US" sz="2800" dirty="0">
                <a:solidFill>
                  <a:prstClr val="black"/>
                </a:solidFill>
                <a:ea typeface="+mj-ea"/>
                <a:cs typeface="+mj-cs"/>
              </a:rPr>
              <a:t> &lt;</a:t>
            </a:r>
            <a:r>
              <a:rPr lang="en-US" sz="2800" dirty="0" err="1">
                <a:solidFill>
                  <a:srgbClr val="00B050"/>
                </a:solidFill>
                <a:ea typeface="+mj-ea"/>
                <a:cs typeface="+mj-cs"/>
              </a:rPr>
              <a:t>ereb</a:t>
            </a:r>
            <a:r>
              <a:rPr lang="en-US" sz="2800" dirty="0">
                <a:solidFill>
                  <a:prstClr val="black"/>
                </a:solidFill>
                <a:ea typeface="+mj-ea"/>
                <a:cs typeface="+mj-cs"/>
              </a:rPr>
              <a:t>&gt; -</a:t>
            </a:r>
            <a:r>
              <a:rPr lang="en-US" sz="28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aseline="-25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chemeClr val="tx1">
                    <a:lumMod val="95000"/>
                    <a:lumOff val="5000"/>
                  </a:schemeClr>
                </a:solidFill>
              </a:rPr>
              <a:t>. </a:t>
            </a:r>
            <a:br>
              <a:rPr lang="en-US" dirty="0">
                <a:solidFill>
                  <a:schemeClr val="tx1">
                    <a:lumMod val="95000"/>
                    <a:lumOff val="5000"/>
                  </a:schemeClr>
                </a:solidFill>
              </a:rPr>
            </a:br>
            <a:r>
              <a:rPr lang="en-US" dirty="0">
                <a:solidFill>
                  <a:schemeClr val="tx1">
                    <a:lumMod val="95000"/>
                    <a:lumOff val="5000"/>
                  </a:schemeClr>
                </a:solidFill>
              </a:rPr>
              <a:t> </a:t>
            </a:r>
            <a:br>
              <a:rPr lang="en-US" dirty="0">
                <a:solidFill>
                  <a:schemeClr val="tx1">
                    <a:lumMod val="95000"/>
                    <a:lumOff val="5000"/>
                  </a:schemeClr>
                </a:solidFill>
              </a:rPr>
            </a:br>
            <a:r>
              <a:rPr lang="en-US" sz="2800" dirty="0">
                <a:solidFill>
                  <a:schemeClr val="tx1">
                    <a:lumMod val="95000"/>
                    <a:lumOff val="5000"/>
                  </a:schemeClr>
                </a:solidFill>
              </a:rPr>
              <a:t>Let’s look at some definitions for this word.</a:t>
            </a:r>
            <a:br>
              <a:rPr lang="en-US" sz="2800" dirty="0">
                <a:solidFill>
                  <a:schemeClr val="tx1">
                    <a:lumMod val="95000"/>
                    <a:lumOff val="5000"/>
                  </a:schemeClr>
                </a:solidFill>
              </a:rPr>
            </a:br>
            <a:endParaRPr lang="en-US" sz="2800" dirty="0">
              <a:solidFill>
                <a:schemeClr val="tx1">
                  <a:lumMod val="95000"/>
                  <a:lumOff val="5000"/>
                </a:schemeClr>
              </a:solidFill>
            </a:endParaRPr>
          </a:p>
          <a:p>
            <a:pPr>
              <a:lnSpc>
                <a:spcPct val="100000"/>
              </a:lnSpc>
            </a:pPr>
            <a:r>
              <a:rPr lang="en-US" sz="2800" b="1" i="1" dirty="0">
                <a:solidFill>
                  <a:srgbClr val="008080"/>
                </a:solidFill>
                <a:latin typeface="Georgia" panose="02040502050405020303" pitchFamily="18" charset="0"/>
                <a:ea typeface="+mj-ea"/>
                <a:cs typeface="+mj-cs"/>
              </a:rPr>
              <a:t>A Hebrew English Lexicon </a:t>
            </a:r>
            <a:r>
              <a:rPr lang="en-US" sz="2800" i="1" dirty="0">
                <a:solidFill>
                  <a:srgbClr val="008080"/>
                </a:solidFill>
                <a:latin typeface="Georgia" panose="02040502050405020303" pitchFamily="18" charset="0"/>
                <a:ea typeface="+mj-ea"/>
                <a:cs typeface="+mj-cs"/>
              </a:rPr>
              <a:t>		</a:t>
            </a:r>
            <a:r>
              <a:rPr lang="en-US" dirty="0">
                <a:solidFill>
                  <a:prstClr val="black">
                    <a:lumMod val="95000"/>
                    <a:lumOff val="5000"/>
                  </a:prstClr>
                </a:solidFill>
                <a:ea typeface="+mj-ea"/>
                <a:cs typeface="+mj-cs"/>
              </a:rPr>
              <a:t>by John Parkhurst</a:t>
            </a:r>
            <a:r>
              <a:rPr lang="en-US" sz="2800" i="1" dirty="0">
                <a:solidFill>
                  <a:srgbClr val="008080"/>
                </a:solidFill>
                <a:latin typeface="Georgia" panose="02040502050405020303" pitchFamily="18" charset="0"/>
                <a:ea typeface="+mj-ea"/>
                <a:cs typeface="+mj-cs"/>
              </a:rPr>
              <a:t>	</a:t>
            </a:r>
            <a:r>
              <a:rPr lang="en-US" sz="2200" i="1" dirty="0">
                <a:solidFill>
                  <a:srgbClr val="008080"/>
                </a:solidFill>
                <a:ea typeface="+mj-ea"/>
                <a:cs typeface="+mj-cs"/>
              </a:rPr>
              <a:t> </a:t>
            </a:r>
            <a:r>
              <a:rPr lang="en-US" sz="2200" dirty="0">
                <a:solidFill>
                  <a:prstClr val="black"/>
                </a:solidFill>
                <a:ea typeface="+mj-ea"/>
                <a:cs typeface="+mj-cs"/>
              </a:rPr>
              <a:t>(1762)  </a:t>
            </a:r>
            <a:br>
              <a:rPr lang="en-US" sz="1800" dirty="0">
                <a:solidFill>
                  <a:prstClr val="black"/>
                </a:solidFill>
                <a:latin typeface="Calibri Light" panose="020F0302020204030204"/>
                <a:ea typeface="+mj-ea"/>
                <a:cs typeface="+mj-cs"/>
              </a:rPr>
            </a:br>
            <a:r>
              <a:rPr lang="en-US" sz="2800" dirty="0">
                <a:solidFill>
                  <a:prstClr val="black"/>
                </a:solidFill>
                <a:ea typeface="+mj-ea"/>
                <a:cs typeface="+mj-cs"/>
              </a:rPr>
              <a:t>Evening</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b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he-IL" sz="2800" dirty="0">
                <a:solidFill>
                  <a:prstClr val="black"/>
                </a:solidFill>
                <a:ea typeface="+mj-ea"/>
                <a:cs typeface="Times New Roman" panose="02020603050405020304" pitchFamily="18" charset="0"/>
              </a:rPr>
              <a:t>“</a:t>
            </a:r>
            <a:r>
              <a:rPr lang="en-US" sz="2800" dirty="0">
                <a:solidFill>
                  <a:prstClr val="black"/>
                </a:solidFill>
                <a:ea typeface="+mj-ea"/>
                <a:cs typeface="+mj-cs"/>
              </a:rPr>
              <a:t>The evening air from the western or darkened part of the heavens </a:t>
            </a:r>
            <a:br>
              <a:rPr lang="en-US" sz="2800" dirty="0">
                <a:solidFill>
                  <a:prstClr val="black"/>
                </a:solidFill>
                <a:ea typeface="+mj-ea"/>
                <a:cs typeface="+mj-cs"/>
              </a:rPr>
            </a:br>
            <a:r>
              <a:rPr lang="en-US" sz="2800" b="1" i="1" dirty="0">
                <a:solidFill>
                  <a:srgbClr val="00B050"/>
                </a:solidFill>
                <a:ea typeface="+mj-ea"/>
                <a:cs typeface="+mj-cs"/>
              </a:rPr>
              <a:t>begins to </a:t>
            </a:r>
            <a:r>
              <a:rPr lang="en-US" sz="2800" b="1" i="1" u="sng" dirty="0">
                <a:solidFill>
                  <a:srgbClr val="00B050"/>
                </a:solidFill>
                <a:ea typeface="+mj-ea"/>
                <a:cs typeface="+mj-cs"/>
              </a:rPr>
              <a:t>mix</a:t>
            </a:r>
            <a:r>
              <a:rPr lang="en-US" sz="2800" b="1" i="1" dirty="0">
                <a:solidFill>
                  <a:srgbClr val="00B050"/>
                </a:solidFill>
                <a:ea typeface="+mj-ea"/>
                <a:cs typeface="+mj-cs"/>
              </a:rPr>
              <a:t> </a:t>
            </a:r>
            <a:r>
              <a:rPr lang="en-US" sz="2800" dirty="0">
                <a:solidFill>
                  <a:prstClr val="black"/>
                </a:solidFill>
                <a:ea typeface="+mj-ea"/>
                <a:cs typeface="+mj-cs"/>
              </a:rPr>
              <a:t>with the day, </a:t>
            </a:r>
            <a:r>
              <a:rPr lang="en-US" sz="2800" b="1" i="1" dirty="0">
                <a:solidFill>
                  <a:srgbClr val="00B050"/>
                </a:solidFill>
                <a:ea typeface="+mj-ea"/>
                <a:cs typeface="+mj-cs"/>
              </a:rPr>
              <a:t>which </a:t>
            </a:r>
            <a:r>
              <a:rPr lang="en-US" sz="2800" b="1" i="1" u="sng" dirty="0">
                <a:solidFill>
                  <a:srgbClr val="00B050"/>
                </a:solidFill>
                <a:ea typeface="+mj-ea"/>
                <a:cs typeface="+mj-cs"/>
              </a:rPr>
              <a:t>mixture</a:t>
            </a:r>
            <a:r>
              <a:rPr lang="en-US" sz="2800" b="1" i="1" dirty="0">
                <a:solidFill>
                  <a:srgbClr val="00B050"/>
                </a:solidFill>
                <a:ea typeface="+mj-ea"/>
                <a:cs typeface="+mj-cs"/>
              </a:rPr>
              <a:t> continues till night, </a:t>
            </a:r>
            <a:r>
              <a:rPr lang="en-US" sz="2800" dirty="0">
                <a:solidFill>
                  <a:prstClr val="black"/>
                </a:solidFill>
                <a:ea typeface="+mj-ea"/>
                <a:cs typeface="+mj-cs"/>
              </a:rPr>
              <a:t>when the </a:t>
            </a:r>
            <a:br>
              <a:rPr lang="en-US" sz="2800" dirty="0">
                <a:solidFill>
                  <a:prstClr val="black"/>
                </a:solidFill>
                <a:ea typeface="+mj-ea"/>
                <a:cs typeface="+mj-cs"/>
              </a:rPr>
            </a:br>
            <a:r>
              <a:rPr lang="en-US" sz="2800" dirty="0">
                <a:solidFill>
                  <a:prstClr val="black"/>
                </a:solidFill>
                <a:ea typeface="+mj-ea"/>
                <a:cs typeface="+mj-cs"/>
              </a:rPr>
              <a:t>day is overpowered the darkness prevails </a:t>
            </a:r>
            <a:r>
              <a:rPr lang="en-US" sz="2800" b="1" i="1" dirty="0">
                <a:solidFill>
                  <a:srgbClr val="00B050"/>
                </a:solidFill>
                <a:ea typeface="+mj-ea"/>
                <a:cs typeface="+mj-cs"/>
              </a:rPr>
              <a:t>and the </a:t>
            </a:r>
            <a:r>
              <a:rPr lang="en-US" sz="2800" b="1" i="1" u="sng" dirty="0">
                <a:solidFill>
                  <a:srgbClr val="00B050"/>
                </a:solidFill>
                <a:ea typeface="+mj-ea"/>
                <a:cs typeface="+mj-cs"/>
              </a:rPr>
              <a:t>mixture</a:t>
            </a:r>
            <a:r>
              <a:rPr lang="en-US" sz="2800" b="1" i="1" dirty="0">
                <a:solidFill>
                  <a:srgbClr val="00B050"/>
                </a:solidFill>
                <a:ea typeface="+mj-ea"/>
                <a:cs typeface="+mj-cs"/>
              </a:rPr>
              <a:t> of daylight ceases.</a:t>
            </a:r>
            <a:r>
              <a:rPr lang="en-US" sz="2800" b="1" i="1" dirty="0">
                <a:solidFill>
                  <a:srgbClr val="CC0099"/>
                </a:solidFill>
                <a:ea typeface="+mj-ea"/>
                <a:cs typeface="+mj-cs"/>
              </a:rPr>
              <a:t>  </a:t>
            </a:r>
            <a:br>
              <a:rPr lang="en-US" sz="2800" b="1" i="1" dirty="0">
                <a:solidFill>
                  <a:srgbClr val="CC0099"/>
                </a:solidFill>
                <a:ea typeface="+mj-ea"/>
                <a:cs typeface="+mj-cs"/>
              </a:rPr>
            </a:br>
            <a:r>
              <a:rPr lang="en-US" sz="2800" dirty="0">
                <a:solidFill>
                  <a:srgbClr val="009999"/>
                </a:solidFill>
                <a:ea typeface="+mj-ea"/>
                <a:cs typeface="+mj-cs"/>
              </a:rPr>
              <a:t>Gen i.5, xxiv.11.”</a:t>
            </a:r>
            <a:endParaRPr lang="en-US" dirty="0">
              <a:solidFill>
                <a:srgbClr val="009999"/>
              </a:solidFill>
            </a:endParaRPr>
          </a:p>
        </p:txBody>
      </p:sp>
      <p:sp>
        <p:nvSpPr>
          <p:cNvPr id="4" name="Slide Number Placeholder 3"/>
          <p:cNvSpPr>
            <a:spLocks noGrp="1"/>
          </p:cNvSpPr>
          <p:nvPr>
            <p:ph type="sldNum" sz="quarter" idx="12"/>
          </p:nvPr>
        </p:nvSpPr>
        <p:spPr>
          <a:xfrm>
            <a:off x="11464290" y="6302375"/>
            <a:ext cx="501926" cy="365125"/>
          </a:xfrm>
        </p:spPr>
        <p:txBody>
          <a:bodyPr/>
          <a:lstStyle/>
          <a:p>
            <a:fld id="{0FAB87E4-7748-4117-92E5-790DAABEC644}" type="slidenum">
              <a:rPr lang="en-US" sz="1400" b="1" smtClean="0">
                <a:solidFill>
                  <a:schemeClr val="tx1"/>
                </a:solidFill>
              </a:rPr>
              <a:t>17</a:t>
            </a:fld>
            <a:endParaRPr lang="en-US" sz="1400" b="1" dirty="0">
              <a:solidFill>
                <a:schemeClr val="tx1"/>
              </a:solidFill>
            </a:endParaRPr>
          </a:p>
        </p:txBody>
      </p:sp>
    </p:spTree>
    <p:extLst>
      <p:ext uri="{BB962C8B-B14F-4D97-AF65-F5344CB8AC3E}">
        <p14:creationId xmlns:p14="http://schemas.microsoft.com/office/powerpoint/2010/main" val="7870717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750"/>
                                        <p:tgtEl>
                                          <p:spTgt spid="3">
                                            <p:txEl>
                                              <p:pRg st="3" end="3"/>
                                            </p:txEl>
                                          </p:spTgt>
                                        </p:tgtEl>
                                      </p:cBhvr>
                                    </p:animEffect>
                                    <p:anim calcmode="lin" valueType="num">
                                      <p:cBhvr>
                                        <p:cTn id="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lumMod val="75000"/>
            </a:schemeClr>
          </a:solidFill>
        </p:spPr>
        <p:txBody>
          <a:bodyPr/>
          <a:lstStyle/>
          <a:p>
            <a:r>
              <a:rPr lang="en-US" dirty="0">
                <a:solidFill>
                  <a:schemeClr val="accent1">
                    <a:lumMod val="75000"/>
                  </a:schemeClr>
                </a:solidFill>
              </a:rPr>
              <a:t>.</a:t>
            </a:r>
          </a:p>
        </p:txBody>
      </p:sp>
      <p:sp>
        <p:nvSpPr>
          <p:cNvPr id="3" name="Text Placeholder 2"/>
          <p:cNvSpPr>
            <a:spLocks noGrp="1"/>
          </p:cNvSpPr>
          <p:nvPr>
            <p:ph type="body" idx="1"/>
          </p:nvPr>
        </p:nvSpPr>
        <p:spPr>
          <a:xfrm>
            <a:off x="185529" y="145774"/>
            <a:ext cx="11860697" cy="6559826"/>
          </a:xfrm>
          <a:solidFill>
            <a:schemeClr val="accent5">
              <a:lumMod val="20000"/>
              <a:lumOff val="80000"/>
            </a:schemeClr>
          </a:solidFill>
          <a:scene3d>
            <a:camera prst="orthographicFront"/>
            <a:lightRig rig="threePt" dir="t"/>
          </a:scene3d>
          <a:sp3d>
            <a:bevelT/>
          </a:sp3d>
        </p:spPr>
        <p:txBody>
          <a:bodyPr anchor="ctr">
            <a:normAutofit fontScale="85000" lnSpcReduction="10000"/>
            <a:sp3d extrusionH="57150">
              <a:bevelT w="38100" h="38100"/>
            </a:sp3d>
          </a:bodyPr>
          <a:lstStyle/>
          <a:p>
            <a:pPr lvl="0">
              <a:lnSpc>
                <a:spcPct val="120000"/>
              </a:lnSpc>
              <a:spcBef>
                <a:spcPts val="0"/>
              </a:spcBef>
              <a:spcAft>
                <a:spcPts val="1000"/>
              </a:spcAft>
            </a:pPr>
            <a:r>
              <a:rPr lang="en-US" sz="3300" b="1" i="1" dirty="0">
                <a:solidFill>
                  <a:srgbClr val="008080"/>
                </a:solidFill>
                <a:latin typeface="Georgia" panose="02040502050405020303" pitchFamily="18" charset="0"/>
                <a:ea typeface="+mj-ea"/>
                <a:cs typeface="+mj-cs"/>
              </a:rPr>
              <a:t>A Hebrew Lexicon   </a:t>
            </a:r>
            <a:r>
              <a:rPr lang="en-US" sz="2800" i="1" dirty="0">
                <a:solidFill>
                  <a:srgbClr val="008080"/>
                </a:solidFill>
                <a:latin typeface="Georgia" panose="02040502050405020303" pitchFamily="18" charset="0"/>
                <a:ea typeface="+mj-ea"/>
                <a:cs typeface="+mj-cs"/>
              </a:rPr>
              <a:t>			</a:t>
            </a:r>
            <a:r>
              <a:rPr lang="en-US" sz="2200" dirty="0">
                <a:solidFill>
                  <a:prstClr val="black"/>
                </a:solidFill>
                <a:ea typeface="+mj-ea"/>
                <a:cs typeface="+mj-cs"/>
              </a:rPr>
              <a:t>by  W. H. Barker      (1776)	  (page 148)</a:t>
            </a:r>
            <a:br>
              <a:rPr lang="en-US" dirty="0">
                <a:solidFill>
                  <a:srgbClr val="00B050"/>
                </a:solidFill>
                <a:ea typeface="+mj-ea"/>
                <a:cs typeface="+mj-cs"/>
              </a:rPr>
            </a:br>
            <a:r>
              <a:rPr lang="en-US" sz="2800" dirty="0">
                <a:solidFill>
                  <a:prstClr val="black"/>
                </a:solidFill>
                <a:ea typeface="+mj-ea"/>
                <a:cs typeface="+mj-cs"/>
              </a:rPr>
              <a:t>Evening </a:t>
            </a:r>
            <a:r>
              <a:rPr lang="en-US" dirty="0">
                <a:solidFill>
                  <a:prstClr val="black"/>
                </a:solidFill>
                <a:ea typeface="+mj-ea"/>
                <a:cs typeface="+mj-cs"/>
              </a:rPr>
              <a:t> -</a:t>
            </a:r>
            <a:r>
              <a:rPr lang="en-US" sz="3200" dirty="0">
                <a:solidFill>
                  <a:srgbClr val="9900CC"/>
                </a:solidFill>
                <a:latin typeface="Times New Roman" panose="02020603050405020304" pitchFamily="18" charset="0"/>
                <a:ea typeface="Calibri" panose="020F0502020204030204" pitchFamily="34" charset="0"/>
                <a:cs typeface="Calibri" panose="020F0502020204030204" pitchFamily="34"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b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00B050"/>
                </a:solidFill>
                <a:ea typeface="Calibri" panose="020F0502020204030204" pitchFamily="34" charset="0"/>
                <a:cs typeface="Times New Roman" panose="02020603050405020304" pitchFamily="18" charset="0"/>
              </a:rPr>
              <a:t>to </a:t>
            </a:r>
            <a:r>
              <a:rPr lang="en-US" sz="2800" b="1" i="1" u="sng" dirty="0">
                <a:solidFill>
                  <a:srgbClr val="00B050"/>
                </a:solidFill>
                <a:ea typeface="Calibri" panose="020F0502020204030204" pitchFamily="34" charset="0"/>
                <a:cs typeface="Times New Roman" panose="02020603050405020304" pitchFamily="18" charset="0"/>
              </a:rPr>
              <a:t>mix</a:t>
            </a:r>
            <a:r>
              <a:rPr lang="en-US" sz="2800" b="1" i="1" dirty="0">
                <a:solidFill>
                  <a:srgbClr val="00B050"/>
                </a:solidFill>
                <a:ea typeface="Calibri" panose="020F0502020204030204" pitchFamily="34" charset="0"/>
                <a:cs typeface="Times New Roman" panose="02020603050405020304" pitchFamily="18" charset="0"/>
              </a:rPr>
              <a:t>, </a:t>
            </a:r>
            <a:r>
              <a:rPr lang="en-US" sz="2800" b="1" i="1" u="sng" dirty="0">
                <a:solidFill>
                  <a:srgbClr val="00B050"/>
                </a:solidFill>
                <a:ea typeface="Calibri" panose="020F0502020204030204" pitchFamily="34" charset="0"/>
                <a:cs typeface="Times New Roman" panose="02020603050405020304" pitchFamily="18" charset="0"/>
              </a:rPr>
              <a:t>mingle</a:t>
            </a:r>
            <a:r>
              <a:rPr lang="en-US" sz="2800" b="1" i="1" dirty="0">
                <a:solidFill>
                  <a:srgbClr val="00B050"/>
                </a:solidFill>
                <a:ea typeface="Calibri" panose="020F0502020204030204" pitchFamily="34" charset="0"/>
                <a:cs typeface="Times New Roman" panose="02020603050405020304" pitchFamily="18" charset="0"/>
              </a:rPr>
              <a:t>: the evening, when darkness </a:t>
            </a:r>
            <a:r>
              <a:rPr lang="en-US" sz="2800" b="1" i="1" u="sng" dirty="0">
                <a:solidFill>
                  <a:srgbClr val="00B050"/>
                </a:solidFill>
                <a:ea typeface="Calibri" panose="020F0502020204030204" pitchFamily="34" charset="0"/>
                <a:cs typeface="Times New Roman" panose="02020603050405020304" pitchFamily="18" charset="0"/>
              </a:rPr>
              <a:t>mixes</a:t>
            </a:r>
            <a:r>
              <a:rPr lang="en-US" sz="2800" b="1" i="1" dirty="0">
                <a:solidFill>
                  <a:srgbClr val="00B050"/>
                </a:solidFill>
                <a:ea typeface="Calibri" panose="020F0502020204030204" pitchFamily="34" charset="0"/>
                <a:cs typeface="Times New Roman" panose="02020603050405020304" pitchFamily="18" charset="0"/>
              </a:rPr>
              <a:t> with the light, to be </a:t>
            </a:r>
            <a:r>
              <a:rPr lang="en-US" sz="2800" b="1" i="1" u="sng" dirty="0">
                <a:solidFill>
                  <a:srgbClr val="00B050"/>
                </a:solidFill>
                <a:ea typeface="Calibri" panose="020F0502020204030204" pitchFamily="34" charset="0"/>
                <a:cs typeface="Times New Roman" panose="02020603050405020304" pitchFamily="18" charset="0"/>
              </a:rPr>
              <a:t>darkened</a:t>
            </a:r>
            <a:r>
              <a:rPr lang="en-US" sz="2800" b="1" i="1" dirty="0">
                <a:solidFill>
                  <a:srgbClr val="00B050"/>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obscured, the woof: </a:t>
            </a:r>
            <a:r>
              <a:rPr lang="en-US" sz="2800" b="1" i="1" dirty="0">
                <a:solidFill>
                  <a:srgbClr val="00B050"/>
                </a:solidFill>
                <a:ea typeface="Calibri" panose="020F0502020204030204" pitchFamily="34" charset="0"/>
                <a:cs typeface="Times New Roman" panose="02020603050405020304" pitchFamily="18" charset="0"/>
              </a:rPr>
              <a:t>to be </a:t>
            </a:r>
            <a:r>
              <a:rPr lang="en-US" sz="2800" b="1" i="1" u="sng" dirty="0">
                <a:solidFill>
                  <a:srgbClr val="00B050"/>
                </a:solidFill>
                <a:ea typeface="Calibri" panose="020F0502020204030204" pitchFamily="34" charset="0"/>
                <a:cs typeface="Times New Roman" panose="02020603050405020304" pitchFamily="18" charset="0"/>
              </a:rPr>
              <a:t>intermixed</a:t>
            </a:r>
            <a:r>
              <a:rPr lang="en-US" sz="2800" b="1" i="1" dirty="0">
                <a:solidFill>
                  <a:srgbClr val="00B050"/>
                </a:solidFill>
                <a:ea typeface="Calibri" panose="020F0502020204030204" pitchFamily="34" charset="0"/>
                <a:cs typeface="Times New Roman" panose="02020603050405020304" pitchFamily="18" charset="0"/>
              </a:rPr>
              <a:t> with the warp, </a:t>
            </a:r>
            <a:r>
              <a:rPr lang="en-US" sz="2800"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multitude,</a:t>
            </a:r>
            <a:r>
              <a:rPr lang="en-US" sz="2800" b="1" i="1" dirty="0">
                <a:solidFill>
                  <a:srgbClr val="CC0099"/>
                </a:solidFill>
                <a:ea typeface="Calibri" panose="020F0502020204030204" pitchFamily="34" charset="0"/>
                <a:cs typeface="Times New Roman" panose="02020603050405020304" pitchFamily="18" charset="0"/>
              </a:rPr>
              <a:t> </a:t>
            </a:r>
            <a:r>
              <a:rPr lang="en-US" sz="2800" dirty="0">
                <a:solidFill>
                  <a:prstClr val="black">
                    <a:lumMod val="95000"/>
                    <a:lumOff val="5000"/>
                  </a:prstClr>
                </a:solidFill>
                <a:ea typeface="Calibri" panose="020F0502020204030204" pitchFamily="34" charset="0"/>
                <a:cs typeface="Times New Roman" panose="02020603050405020304" pitchFamily="18" charset="0"/>
              </a:rPr>
              <a:t>swarm, the willow - it being of </a:t>
            </a:r>
            <a:r>
              <a:rPr lang="en-US" sz="2800" b="1" i="1" dirty="0">
                <a:solidFill>
                  <a:srgbClr val="00B050"/>
                </a:solidFill>
                <a:ea typeface="Calibri" panose="020F0502020204030204" pitchFamily="34" charset="0"/>
                <a:cs typeface="Times New Roman" panose="02020603050405020304" pitchFamily="18" charset="0"/>
              </a:rPr>
              <a:t>a </a:t>
            </a:r>
            <a:r>
              <a:rPr lang="en-US" sz="2800" b="1" i="1" u="sng" dirty="0">
                <a:solidFill>
                  <a:srgbClr val="00B050"/>
                </a:solidFill>
                <a:ea typeface="Calibri" panose="020F0502020204030204" pitchFamily="34" charset="0"/>
                <a:cs typeface="Times New Roman" panose="02020603050405020304" pitchFamily="18" charset="0"/>
              </a:rPr>
              <a:t>mixed</a:t>
            </a:r>
            <a:r>
              <a:rPr lang="en-US" sz="2800" b="1" i="1" dirty="0">
                <a:solidFill>
                  <a:srgbClr val="00B050"/>
                </a:solidFill>
                <a:ea typeface="Calibri" panose="020F0502020204030204" pitchFamily="34" charset="0"/>
                <a:cs typeface="Times New Roman" panose="02020603050405020304" pitchFamily="18" charset="0"/>
              </a:rPr>
              <a:t> </a:t>
            </a:r>
            <a:r>
              <a:rPr lang="en-US" sz="2800" b="1" i="1" dirty="0" err="1">
                <a:solidFill>
                  <a:srgbClr val="00B050"/>
                </a:solidFill>
                <a:ea typeface="Calibri" panose="020F0502020204030204" pitchFamily="34" charset="0"/>
                <a:cs typeface="Times New Roman" panose="02020603050405020304" pitchFamily="18" charset="0"/>
              </a:rPr>
              <a:t>colour</a:t>
            </a:r>
            <a:r>
              <a:rPr lang="en-US" sz="2800" b="1" i="1" dirty="0">
                <a:solidFill>
                  <a:srgbClr val="00B050"/>
                </a:solidFill>
                <a:ea typeface="Calibri" panose="020F0502020204030204" pitchFamily="34" charset="0"/>
                <a:cs typeface="Times New Roman" panose="02020603050405020304" pitchFamily="18" charset="0"/>
              </a:rPr>
              <a:t>, pale on one side and green on the other, </a:t>
            </a:r>
            <a:r>
              <a:rPr lang="en-US" sz="2800" dirty="0">
                <a:solidFill>
                  <a:prstClr val="black">
                    <a:lumMod val="95000"/>
                    <a:lumOff val="5000"/>
                  </a:prstClr>
                </a:solidFill>
                <a:ea typeface="Calibri" panose="020F0502020204030204" pitchFamily="34" charset="0"/>
                <a:cs typeface="Times New Roman" panose="02020603050405020304" pitchFamily="18" charset="0"/>
              </a:rPr>
              <a:t>the weft, </a:t>
            </a:r>
            <a:r>
              <a:rPr lang="en-US" sz="2800" b="1" i="1" dirty="0">
                <a:solidFill>
                  <a:srgbClr val="00B050"/>
                </a:solidFill>
                <a:ea typeface="Calibri" panose="020F0502020204030204" pitchFamily="34" charset="0"/>
                <a:cs typeface="Times New Roman" panose="02020603050405020304" pitchFamily="18" charset="0"/>
              </a:rPr>
              <a:t>evening.</a:t>
            </a:r>
          </a:p>
          <a:p>
            <a:pPr lvl="0">
              <a:lnSpc>
                <a:spcPct val="120000"/>
              </a:lnSpc>
              <a:spcBef>
                <a:spcPts val="0"/>
              </a:spcBef>
              <a:spcAft>
                <a:spcPts val="1000"/>
              </a:spcAft>
            </a:pPr>
            <a:br>
              <a:rPr lang="en-US" sz="2800" b="1" i="1" dirty="0">
                <a:solidFill>
                  <a:srgbClr val="00B050"/>
                </a:solidFill>
                <a:ea typeface="Calibri" panose="020F0502020204030204" pitchFamily="34" charset="0"/>
                <a:cs typeface="Times New Roman" panose="02020603050405020304" pitchFamily="18" charset="0"/>
              </a:rPr>
            </a:br>
            <a:r>
              <a:rPr lang="en-US" sz="3300" b="1" i="1" dirty="0">
                <a:solidFill>
                  <a:srgbClr val="31849B"/>
                </a:solidFill>
                <a:latin typeface="Georgia" panose="02040502050405020303" pitchFamily="18" charset="0"/>
                <a:ea typeface="Calibri" panose="020F0502020204030204" pitchFamily="34" charset="0"/>
                <a:cs typeface="Calibri" panose="020F0502020204030204" pitchFamily="34" charset="0"/>
              </a:rPr>
              <a:t>Etymological Dictionary of the Hebrew Language:  </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&lt;</a:t>
            </a:r>
            <a:r>
              <a:rPr lang="en-U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sz="2200"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sz="22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&gt; - </a:t>
            </a:r>
            <a:r>
              <a:rPr lang="en-US" sz="37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37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6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sz="2600" b="1" dirty="0">
                <a:solidFill>
                  <a:srgbClr val="CC00FF"/>
                </a:solidFill>
                <a:latin typeface="Times New Roman" panose="02020603050405020304" pitchFamily="18" charset="0"/>
                <a:ea typeface="Calibri" panose="020F0502020204030204" pitchFamily="34" charset="0"/>
                <a:cs typeface="Arial" panose="020B0604020202020204" pitchFamily="34" charset="0"/>
              </a:rPr>
              <a:t>,</a:t>
            </a:r>
            <a:endParaRPr lang="en-US" sz="2600" dirty="0">
              <a:solidFill>
                <a:prstClr val="black">
                  <a:tint val="75000"/>
                </a:prstClr>
              </a:solidFill>
              <a:latin typeface="Calibri" panose="020F0502020204030204" pitchFamily="34" charset="0"/>
              <a:ea typeface="Calibri" panose="020F0502020204030204" pitchFamily="34" charset="0"/>
              <a:cs typeface="Arial" panose="020B0604020202020204" pitchFamily="34" charset="0"/>
            </a:endParaRPr>
          </a:p>
          <a:p>
            <a:pPr lvl="0">
              <a:lnSpc>
                <a:spcPct val="120000"/>
              </a:lnSpc>
              <a:spcBef>
                <a:spcPts val="0"/>
              </a:spcBef>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(some definitions apply to Light), to set (said especially of the sun), to enter, to go in, to go down, it became evening, it grew dark, sunset, evening,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mixed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was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mingled</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mixture,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0"/>
              </a:spcBef>
              <a:spcAft>
                <a:spcPts val="1000"/>
              </a:spcAft>
              <a:buFont typeface="Wingdings" panose="05000000000000000000" pitchFamily="2" charset="2"/>
              <a:buChar char=""/>
            </a:pP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Question:</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What is </a:t>
            </a:r>
            <a:r>
              <a:rPr lang="en-US" sz="2800" dirty="0">
                <a:solidFill>
                  <a:srgbClr val="CC00CC"/>
                </a:solidFill>
                <a:latin typeface="Albertus Medium"/>
                <a:ea typeface="Calibri" panose="020F0502020204030204" pitchFamily="34" charset="0"/>
                <a:cs typeface="Calibri" panose="020F0502020204030204" pitchFamily="34" charset="0"/>
              </a:rPr>
              <a:t>“woof”?</a:t>
            </a:r>
            <a:r>
              <a:rPr lang="en-US" sz="2800" b="1" dirty="0">
                <a:solidFill>
                  <a:srgbClr val="CC00CC"/>
                </a:solidFill>
                <a:latin typeface="Arial Black" panose="020B0A0402010202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Let’s check the </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Webster’s Dictionary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first and then the</a:t>
            </a:r>
            <a:r>
              <a:rPr lang="en-US" sz="2800" i="1" dirty="0">
                <a:solidFill>
                  <a:srgbClr val="000000"/>
                </a:solidFill>
                <a:latin typeface="Calibri" panose="020F0502020204030204" pitchFamily="34" charset="0"/>
                <a:ea typeface="Calibri" panose="020F0502020204030204" pitchFamily="34" charset="0"/>
                <a:cs typeface="Calibri" panose="020F0502020204030204" pitchFamily="34" charset="0"/>
              </a:rPr>
              <a:t> Strong’s Concordance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CC00CC"/>
                </a:solidFill>
                <a:latin typeface="Comic Sans MS" panose="030F0702030302020204" pitchFamily="66" charset="0"/>
                <a:ea typeface="Calibri" panose="020F0502020204030204" pitchFamily="34" charset="0"/>
                <a:cs typeface="Calibri" panose="020F0502020204030204" pitchFamily="34" charset="0"/>
              </a:rPr>
              <a:t>	</a:t>
            </a:r>
            <a:r>
              <a:rPr lang="en-US" sz="2800" dirty="0">
                <a:solidFill>
                  <a:srgbClr val="00B050"/>
                </a:solidFill>
                <a:latin typeface="Comic Sans MS" panose="030F0702030302020204" pitchFamily="66" charset="0"/>
                <a:ea typeface="Calibri" panose="020F0502020204030204" pitchFamily="34" charset="0"/>
                <a:cs typeface="Calibri" panose="020F0502020204030204" pitchFamily="34" charset="0"/>
              </a:rPr>
              <a:t>Answer:</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7030A0"/>
                </a:solidFill>
                <a:latin typeface="Albertus Medium"/>
                <a:ea typeface="Calibri" panose="020F0502020204030204" pitchFamily="34" charset="0"/>
                <a:cs typeface="Calibri" panose="020F0502020204030204" pitchFamily="34" charset="0"/>
              </a:rPr>
              <a:t>Woof</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t>=</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to </a:t>
            </a:r>
            <a:r>
              <a:rPr lang="en-US" sz="2800" b="1" u="sng" dirty="0">
                <a:solidFill>
                  <a:srgbClr val="00B050"/>
                </a:solidFill>
                <a:latin typeface="Calibri" panose="020F0502020204030204" pitchFamily="34" charset="0"/>
                <a:ea typeface="Calibri" panose="020F0502020204030204" pitchFamily="34" charset="0"/>
                <a:cs typeface="Calibri" panose="020F0502020204030204" pitchFamily="34" charset="0"/>
              </a:rPr>
              <a:t>weave</a:t>
            </a:r>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 the threads that cross the warp, the weft.</a:t>
            </a:r>
            <a:endParaRPr lang="en-US" sz="2800" dirty="0">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475719" y="6302375"/>
            <a:ext cx="506233" cy="365125"/>
          </a:xfrm>
        </p:spPr>
        <p:txBody>
          <a:bodyPr/>
          <a:lstStyle/>
          <a:p>
            <a:fld id="{0FAB87E4-7748-4117-92E5-790DAABEC644}" type="slidenum">
              <a:rPr lang="en-US" sz="1400" b="1" smtClean="0">
                <a:solidFill>
                  <a:schemeClr val="tx1"/>
                </a:solidFill>
              </a:rPr>
              <a:t>18</a:t>
            </a:fld>
            <a:endParaRPr lang="en-US" sz="1400" b="1" dirty="0">
              <a:solidFill>
                <a:schemeClr val="tx1"/>
              </a:solidFill>
            </a:endParaRPr>
          </a:p>
        </p:txBody>
      </p:sp>
    </p:spTree>
    <p:extLst>
      <p:ext uri="{BB962C8B-B14F-4D97-AF65-F5344CB8AC3E}">
        <p14:creationId xmlns:p14="http://schemas.microsoft.com/office/powerpoint/2010/main" val="29386678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250"/>
                                        <p:tgtEl>
                                          <p:spTgt spid="3">
                                            <p:txEl>
                                              <p:pRg st="2" end="2"/>
                                            </p:txEl>
                                          </p:spTgt>
                                        </p:tgtEl>
                                      </p:cBhvr>
                                    </p:animEffect>
                                    <p:anim calcmode="lin" valueType="num">
                                      <p:cBhvr>
                                        <p:cTn id="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250"/>
                                        <p:tgtEl>
                                          <p:spTgt spid="3">
                                            <p:txEl>
                                              <p:pRg st="3" end="3"/>
                                            </p:txEl>
                                          </p:spTgt>
                                        </p:tgtEl>
                                      </p:cBhvr>
                                    </p:animEffect>
                                    <p:anim calcmode="lin" valueType="num">
                                      <p:cBhvr>
                                        <p:cTn id="15"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00B050"/>
          </a:solidFill>
        </p:spPr>
        <p:txBody>
          <a:bodyPr/>
          <a:lstStyle/>
          <a:p>
            <a:r>
              <a:rPr lang="en-US" dirty="0">
                <a:solidFill>
                  <a:srgbClr val="00B050"/>
                </a:solidFill>
              </a:rPr>
              <a:t>.</a:t>
            </a:r>
          </a:p>
        </p:txBody>
      </p:sp>
      <p:sp>
        <p:nvSpPr>
          <p:cNvPr id="3" name="Text Placeholder 2"/>
          <p:cNvSpPr>
            <a:spLocks noGrp="1"/>
          </p:cNvSpPr>
          <p:nvPr>
            <p:ph type="body" idx="1"/>
          </p:nvPr>
        </p:nvSpPr>
        <p:spPr>
          <a:xfrm>
            <a:off x="154546" y="141668"/>
            <a:ext cx="11874322" cy="6568225"/>
          </a:xfrm>
          <a:solidFill>
            <a:schemeClr val="accent6">
              <a:lumMod val="20000"/>
              <a:lumOff val="80000"/>
            </a:schemeClr>
          </a:solidFill>
          <a:scene3d>
            <a:camera prst="orthographicFront"/>
            <a:lightRig rig="threePt" dir="t"/>
          </a:scene3d>
          <a:sp3d>
            <a:bevelT/>
          </a:sp3d>
        </p:spPr>
        <p:txBody>
          <a:bodyPr>
            <a:normAutofit/>
            <a:sp3d extrusionH="57150">
              <a:bevelT w="38100" h="38100"/>
            </a:sp3d>
          </a:bodyPr>
          <a:lstStyle/>
          <a:p>
            <a:pPr>
              <a:lnSpc>
                <a:spcPct val="115000"/>
              </a:lnSpc>
              <a:spcBef>
                <a:spcPts val="0"/>
              </a:spcBef>
              <a:spcAft>
                <a:spcPts val="1000"/>
              </a:spcAft>
            </a:pPr>
            <a:r>
              <a:rPr lang="en-US" b="1" i="1" dirty="0">
                <a:solidFill>
                  <a:srgbClr val="C00000"/>
                </a:solidFill>
                <a:latin typeface="Calibri" panose="020F0502020204030204" pitchFamily="34" charset="0"/>
                <a:ea typeface="Calibri" panose="020F0502020204030204" pitchFamily="34" charset="0"/>
                <a:cs typeface="Calibri" panose="020F0502020204030204" pitchFamily="34" charset="0"/>
              </a:rPr>
              <a:t>Strong’s</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OT:615</a:t>
            </a:r>
            <a:r>
              <a:rPr lang="en-US" sz="3200" b="1" u="heavy" dirty="0">
                <a:solidFill>
                  <a:srgbClr val="C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4</a:t>
            </a:r>
            <a:r>
              <a:rPr lang="en-US" dirty="0">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7030A0"/>
                </a:solidFill>
                <a:latin typeface="Script MT Bold" panose="03040602040607080904" pitchFamily="66" charset="0"/>
                <a:ea typeface="Calibri" panose="020F0502020204030204" pitchFamily="34" charset="0"/>
                <a:cs typeface="Calibri" panose="020F0502020204030204" pitchFamily="34" charset="0"/>
              </a:rPr>
              <a:t>Woof, Mixed multitude, Mingled people</a:t>
            </a:r>
            <a:r>
              <a:rPr lang="en-US" sz="3200" b="1" dirty="0">
                <a:solidFill>
                  <a:srgbClr val="FF0000"/>
                </a:solidFill>
                <a:latin typeface="Script MT Bold" panose="03040602040607080904" pitchFamily="66"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 - </a:t>
            </a:r>
            <a:r>
              <a:rPr lang="en-US" sz="40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ע</a:t>
            </a:r>
            <a:r>
              <a:rPr lang="en-US" sz="900" b="1" dirty="0">
                <a:solidFill>
                  <a:srgbClr val="CC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ר</a:t>
            </a:r>
            <a:r>
              <a:rPr lang="en-US" sz="3900" b="1" dirty="0" err="1">
                <a:solidFill>
                  <a:srgbClr val="CC00FF"/>
                </a:solidFill>
                <a:latin typeface="Times New Roman" panose="02020603050405020304" pitchFamily="18" charset="0"/>
                <a:ea typeface="Calibri" panose="020F0502020204030204" pitchFamily="34" charset="0"/>
                <a:cs typeface="Times New Roman" panose="02020603050405020304" pitchFamily="18" charset="0"/>
              </a:rPr>
              <a:t>ב</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&lt;</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n-US" b="1" dirty="0" err="1">
                <a:solidFill>
                  <a:srgbClr val="00B050"/>
                </a:solidFill>
                <a:latin typeface="Calibri" panose="020F0502020204030204" pitchFamily="34" charset="0"/>
                <a:ea typeface="Calibri" panose="020F0502020204030204" pitchFamily="34" charset="0"/>
                <a:cs typeface="Calibri" panose="020F0502020204030204" pitchFamily="34" charset="0"/>
              </a:rPr>
              <a:t>ereb</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&gt;; or</a:t>
            </a: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ereb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(ay'-</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reb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(1 Kings 10:15), from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OT:6148</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the web (or transverse threads of cloth); also 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mixture</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(or mongrel race):  KJV - Arabia,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mingled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people,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mixed</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(multitude),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woof</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b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5000"/>
              </a:lnSpc>
              <a:spcBef>
                <a:spcPts val="0"/>
              </a:spcBef>
              <a:spcAft>
                <a:spcPts val="1000"/>
              </a:spcAft>
              <a:buFont typeface="Courier New" panose="02070309020205020404" pitchFamily="49" charset="0"/>
              <a:buChar char="o"/>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OT:6148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ea typeface="Calibri" panose="020F0502020204030204" pitchFamily="34" charset="0"/>
                <a:cs typeface="Calibri" panose="020F0502020204030204" pitchFamily="34" charset="0"/>
              </a:rPr>
              <a:t>arab</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(aw-</a:t>
            </a:r>
            <a:r>
              <a:rPr lang="en-US" sz="2800" dirty="0" err="1">
                <a:solidFill>
                  <a:srgbClr val="C00000"/>
                </a:solidFill>
                <a:latin typeface="Calibri" panose="020F0502020204030204" pitchFamily="34" charset="0"/>
                <a:ea typeface="Calibri" panose="020F0502020204030204" pitchFamily="34" charset="0"/>
                <a:cs typeface="Calibri" panose="020F0502020204030204" pitchFamily="34" charset="0"/>
              </a:rPr>
              <a:t>rab</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sz="2800" b="1" dirty="0">
                <a:solidFill>
                  <a:srgbClr val="000000"/>
                </a:solidFill>
                <a:effectLst>
                  <a:glow rad="127000">
                    <a:srgbClr val="00CC00"/>
                  </a:glow>
                </a:effectLst>
                <a:latin typeface="Calibri" panose="020F0502020204030204" pitchFamily="34" charset="0"/>
                <a:ea typeface="Calibri" panose="020F0502020204030204" pitchFamily="34" charset="0"/>
                <a:cs typeface="Calibri" panose="020F0502020204030204" pitchFamily="34" charset="0"/>
              </a:rPr>
              <a:t>primitive root</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to braid</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i.e. </a:t>
            </a:r>
            <a:r>
              <a:rPr lang="en-US" sz="2800" b="1" u="sng" dirty="0">
                <a:solidFill>
                  <a:srgbClr val="FF00FF"/>
                </a:solidFill>
                <a:latin typeface="Calibri" panose="020F0502020204030204" pitchFamily="34" charset="0"/>
                <a:ea typeface="Calibri" panose="020F0502020204030204" pitchFamily="34" charset="0"/>
                <a:cs typeface="Calibri" panose="020F0502020204030204" pitchFamily="34" charset="0"/>
              </a:rPr>
              <a:t>intermix</a:t>
            </a:r>
            <a:r>
              <a:rPr lang="en-US" sz="2800" dirty="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technically, to traffic (as if by barter); also or give to be security (as a kind of exchange):  KJV - engage,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inter</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u="sng" dirty="0">
                <a:solidFill>
                  <a:srgbClr val="000000"/>
                </a:solidFill>
                <a:latin typeface="Calibri" panose="020F0502020204030204" pitchFamily="34" charset="0"/>
                <a:ea typeface="Calibri" panose="020F0502020204030204" pitchFamily="34" charset="0"/>
                <a:cs typeface="Calibri" panose="020F0502020204030204" pitchFamily="34" charset="0"/>
              </a:rPr>
              <a:t>meddle</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u="sng" dirty="0">
                <a:solidFill>
                  <a:srgbClr val="7030A0"/>
                </a:solidFill>
                <a:latin typeface="Calibri" panose="020F0502020204030204" pitchFamily="34" charset="0"/>
                <a:ea typeface="Calibri" panose="020F0502020204030204" pitchFamily="34" charset="0"/>
                <a:cs typeface="Calibri" panose="020F0502020204030204" pitchFamily="34" charset="0"/>
              </a:rPr>
              <a:t>mingle</a:t>
            </a:r>
            <a:r>
              <a:rPr lang="en-US" sz="2800" dirty="0">
                <a:solidFill>
                  <a:srgbClr val="7030A0"/>
                </a:solidFill>
                <a:latin typeface="Calibri" panose="020F0502020204030204" pitchFamily="34" charset="0"/>
                <a:ea typeface="Calibri" panose="020F0502020204030204" pitchFamily="34" charset="0"/>
                <a:cs typeface="Calibri" panose="020F0502020204030204" pitchFamily="34" charset="0"/>
              </a:rPr>
              <a:t> … </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8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Note</a:t>
            </a:r>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The variety of meanings for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OT:6154</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strongly suggests …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 mixing/mingling.”  That’s because, in Hebrew,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a:t>
            </a:r>
            <a:r>
              <a:rPr lang="en-US" sz="28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is a family word  </a:t>
            </a:r>
            <a:b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with </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OT:615</a:t>
            </a:r>
            <a:r>
              <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[even/evening]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meaning there will be strong similarities.  </a:t>
            </a:r>
          </a:p>
          <a:p>
            <a:endParaRPr lang="en-US" dirty="0">
              <a:solidFill>
                <a:schemeClr val="bg1"/>
              </a:solidFill>
            </a:endParaRPr>
          </a:p>
        </p:txBody>
      </p:sp>
      <p:sp>
        <p:nvSpPr>
          <p:cNvPr id="4" name="Slide Number Placeholder 3"/>
          <p:cNvSpPr>
            <a:spLocks noGrp="1"/>
          </p:cNvSpPr>
          <p:nvPr>
            <p:ph type="sldNum" sz="quarter" idx="12"/>
          </p:nvPr>
        </p:nvSpPr>
        <p:spPr>
          <a:xfrm>
            <a:off x="11452860" y="6292926"/>
            <a:ext cx="495998" cy="365125"/>
          </a:xfrm>
        </p:spPr>
        <p:txBody>
          <a:bodyPr/>
          <a:lstStyle/>
          <a:p>
            <a:fld id="{0FAB87E4-7748-4117-92E5-790DAABEC644}" type="slidenum">
              <a:rPr lang="en-US" sz="1400" b="1" smtClean="0">
                <a:solidFill>
                  <a:schemeClr val="tx1"/>
                </a:solidFill>
              </a:rPr>
              <a:t>19</a:t>
            </a:fld>
            <a:endParaRPr lang="en-US" sz="1400" b="1" dirty="0">
              <a:solidFill>
                <a:schemeClr val="tx1"/>
              </a:solidFill>
            </a:endParaRPr>
          </a:p>
        </p:txBody>
      </p:sp>
    </p:spTree>
    <p:extLst>
      <p:ext uri="{BB962C8B-B14F-4D97-AF65-F5344CB8AC3E}">
        <p14:creationId xmlns:p14="http://schemas.microsoft.com/office/powerpoint/2010/main" val="404479792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1"/>
          </a:xfrm>
          <a:solidFill>
            <a:srgbClr val="CC66FF"/>
          </a:solidFill>
        </p:spPr>
        <p:txBody>
          <a:bodyPr/>
          <a:lstStyle/>
          <a:p>
            <a:pPr marL="0" indent="0">
              <a:buNone/>
            </a:pPr>
            <a:endParaRPr lang="en-US" dirty="0">
              <a:solidFill>
                <a:srgbClr val="9966FF"/>
              </a:solidFill>
            </a:endParaRPr>
          </a:p>
        </p:txBody>
      </p:sp>
      <p:graphicFrame>
        <p:nvGraphicFramePr>
          <p:cNvPr id="4" name="Diagram 3"/>
          <p:cNvGraphicFramePr/>
          <p:nvPr>
            <p:extLst>
              <p:ext uri="{D42A27DB-BD31-4B8C-83A1-F6EECF244321}">
                <p14:modId xmlns:p14="http://schemas.microsoft.com/office/powerpoint/2010/main" val="1630494600"/>
              </p:ext>
            </p:extLst>
          </p:nvPr>
        </p:nvGraphicFramePr>
        <p:xfrm>
          <a:off x="582708" y="439271"/>
          <a:ext cx="10972800" cy="591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11793243" y="6587169"/>
            <a:ext cx="363245" cy="365125"/>
          </a:xfrm>
        </p:spPr>
        <p:txBody>
          <a:bodyPr/>
          <a:lstStyle/>
          <a:p>
            <a:fld id="{0FAB87E4-7748-4117-92E5-790DAABEC644}" type="slidenum">
              <a:rPr lang="en-US" smtClean="0"/>
              <a:t>2</a:t>
            </a:fld>
            <a:endParaRPr lang="en-US" dirty="0"/>
          </a:p>
        </p:txBody>
      </p:sp>
      <p:sp>
        <p:nvSpPr>
          <p:cNvPr id="5" name="Rounded Rectangle 4"/>
          <p:cNvSpPr/>
          <p:nvPr/>
        </p:nvSpPr>
        <p:spPr>
          <a:xfrm rot="20886678">
            <a:off x="1187328" y="4259421"/>
            <a:ext cx="8740179" cy="5948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400" b="1" i="1" dirty="0" err="1">
                <a:ln>
                  <a:solidFill>
                    <a:srgbClr val="E329D6"/>
                  </a:solidFill>
                </a:ln>
                <a:solidFill>
                  <a:srgbClr val="00FFFF"/>
                </a:solidFill>
              </a:rPr>
              <a:t>Yahuah’s</a:t>
            </a:r>
            <a:r>
              <a:rPr lang="en-CA" sz="4400" b="1" dirty="0">
                <a:ln>
                  <a:solidFill>
                    <a:srgbClr val="E329D6"/>
                  </a:solidFill>
                </a:ln>
                <a:solidFill>
                  <a:srgbClr val="66FF33"/>
                </a:solidFill>
              </a:rPr>
              <a:t> </a:t>
            </a:r>
            <a:r>
              <a:rPr lang="en-CA" sz="4400" b="1" u="sng" dirty="0">
                <a:ln>
                  <a:solidFill>
                    <a:srgbClr val="E329D6"/>
                  </a:solidFill>
                </a:ln>
                <a:solidFill>
                  <a:srgbClr val="66FF33"/>
                </a:solidFill>
              </a:rPr>
              <a:t>most</a:t>
            </a:r>
            <a:r>
              <a:rPr lang="en-CA" sz="4400" b="1" dirty="0">
                <a:ln>
                  <a:solidFill>
                    <a:srgbClr val="E329D6"/>
                  </a:solidFill>
                </a:ln>
                <a:solidFill>
                  <a:srgbClr val="66FF33"/>
                </a:solidFill>
              </a:rPr>
              <a:t> </a:t>
            </a:r>
            <a:r>
              <a:rPr lang="en-CA" sz="4400" b="1" i="1" dirty="0">
                <a:ln w="19050">
                  <a:solidFill>
                    <a:srgbClr val="0000FF"/>
                  </a:solidFill>
                </a:ln>
                <a:solidFill>
                  <a:srgbClr val="FF00FF"/>
                </a:solidFill>
              </a:rPr>
              <a:t>Solemn Mo-</a:t>
            </a:r>
            <a:r>
              <a:rPr lang="en-CA" sz="4400" b="1" i="1" dirty="0" err="1">
                <a:ln w="19050">
                  <a:solidFill>
                    <a:srgbClr val="0000FF"/>
                  </a:solidFill>
                </a:ln>
                <a:solidFill>
                  <a:srgbClr val="FF00FF"/>
                </a:solidFill>
              </a:rPr>
              <a:t>ed</a:t>
            </a:r>
            <a:r>
              <a:rPr lang="en-CA" sz="4400" b="1" i="1" dirty="0">
                <a:ln w="19050">
                  <a:solidFill>
                    <a:srgbClr val="0000FF"/>
                  </a:solidFill>
                </a:ln>
                <a:solidFill>
                  <a:srgbClr val="FF00FF"/>
                </a:solidFill>
              </a:rPr>
              <a:t> </a:t>
            </a:r>
            <a:r>
              <a:rPr lang="en-CA" sz="4400" b="1" dirty="0">
                <a:ln>
                  <a:solidFill>
                    <a:srgbClr val="E329D6"/>
                  </a:solidFill>
                </a:ln>
                <a:solidFill>
                  <a:srgbClr val="66FF33"/>
                </a:solidFill>
              </a:rPr>
              <a:t>of all!</a:t>
            </a:r>
          </a:p>
        </p:txBody>
      </p:sp>
    </p:spTree>
    <p:extLst>
      <p:ext uri="{BB962C8B-B14F-4D97-AF65-F5344CB8AC3E}">
        <p14:creationId xmlns:p14="http://schemas.microsoft.com/office/powerpoint/2010/main" val="1756091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5400000" scaled="1"/>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542468"/>
          </a:xfrm>
          <a:solidFill>
            <a:schemeClr val="accent4">
              <a:lumMod val="20000"/>
              <a:lumOff val="80000"/>
            </a:schemeClr>
          </a:solidFill>
          <a:scene3d>
            <a:camera prst="orthographicFront"/>
            <a:lightRig rig="threePt" dir="t"/>
          </a:scene3d>
          <a:sp3d>
            <a:bevelT/>
          </a:sp3d>
        </p:spPr>
        <p:txBody>
          <a:bodyPr lIns="182880" tIns="182880" rIns="182880" anchor="ctr">
            <a:normAutofit/>
            <a:sp3d extrusionH="57150">
              <a:bevelT w="38100" h="38100"/>
            </a:sp3d>
          </a:bodyPr>
          <a:lstStyle/>
          <a:p>
            <a:pPr>
              <a:spcBef>
                <a:spcPts val="0"/>
              </a:spcBef>
              <a:spcAft>
                <a:spcPts val="2400"/>
              </a:spcAft>
            </a:pPr>
            <a:r>
              <a:rPr lang="en-US" sz="2800" dirty="0">
                <a:solidFill>
                  <a:schemeClr val="tx1"/>
                </a:solidFill>
              </a:rPr>
              <a:t>What two specific time frames are identified when this verb with a </a:t>
            </a:r>
            <a:r>
              <a:rPr lang="en-US" sz="2800" b="1" u="sng" dirty="0">
                <a:solidFill>
                  <a:srgbClr val="FF00FF"/>
                </a:solidFill>
              </a:rPr>
              <a:t>mixing effect</a:t>
            </a:r>
            <a:r>
              <a:rPr lang="en-US" sz="2800" dirty="0">
                <a:solidFill>
                  <a:schemeClr val="tx1"/>
                </a:solidFill>
              </a:rPr>
              <a:t> is applied to a 24 hour cycle?  </a:t>
            </a:r>
            <a:r>
              <a:rPr lang="en-US" sz="2800" b="1" dirty="0">
                <a:solidFill>
                  <a:srgbClr val="CC66FF"/>
                </a:solidFill>
              </a:rPr>
              <a:t>The two twilights? </a:t>
            </a:r>
            <a:endParaRPr lang="en-US" sz="2800" dirty="0">
              <a:solidFill>
                <a:schemeClr val="tx1"/>
              </a:solidFill>
            </a:endParaRPr>
          </a:p>
          <a:p>
            <a:pPr>
              <a:spcBef>
                <a:spcPts val="0"/>
              </a:spcBef>
              <a:spcAft>
                <a:spcPts val="2400"/>
              </a:spcAft>
            </a:pPr>
            <a:r>
              <a:rPr lang="en-US" sz="2800" dirty="0">
                <a:solidFill>
                  <a:schemeClr val="tx1"/>
                </a:solidFill>
              </a:rPr>
              <a:t>When does the light and darkness form a </a:t>
            </a:r>
            <a:r>
              <a:rPr lang="en-US" sz="2800" u="sng" dirty="0">
                <a:solidFill>
                  <a:schemeClr val="tx1"/>
                </a:solidFill>
              </a:rPr>
              <a:t>mixing action</a:t>
            </a:r>
            <a:r>
              <a:rPr lang="en-US" sz="2800" dirty="0">
                <a:solidFill>
                  <a:schemeClr val="tx1"/>
                </a:solidFill>
              </a:rPr>
              <a:t>?  </a:t>
            </a:r>
          </a:p>
          <a:p>
            <a:pPr>
              <a:spcBef>
                <a:spcPts val="0"/>
              </a:spcBef>
              <a:spcAft>
                <a:spcPts val="2400"/>
              </a:spcAft>
            </a:pPr>
            <a:r>
              <a:rPr lang="en-US" sz="2800" dirty="0">
                <a:solidFill>
                  <a:schemeClr val="tx1"/>
                </a:solidFill>
              </a:rPr>
              <a:t>Is it somewhere after the direct sunlight has been removed after the heat </a:t>
            </a:r>
            <a:br>
              <a:rPr lang="en-US" sz="2800" dirty="0">
                <a:solidFill>
                  <a:schemeClr val="tx1"/>
                </a:solidFill>
              </a:rPr>
            </a:br>
            <a:r>
              <a:rPr lang="en-US" sz="2800" dirty="0">
                <a:solidFill>
                  <a:schemeClr val="tx1"/>
                </a:solidFill>
              </a:rPr>
              <a:t>of the Light Season?</a:t>
            </a:r>
          </a:p>
          <a:p>
            <a:pPr>
              <a:spcBef>
                <a:spcPts val="0"/>
              </a:spcBef>
              <a:spcAft>
                <a:spcPts val="2400"/>
              </a:spcAft>
            </a:pPr>
            <a:r>
              <a:rPr lang="en-US" sz="2800" b="1" u="sng" dirty="0">
                <a:solidFill>
                  <a:schemeClr val="tx1"/>
                </a:solidFill>
              </a:rPr>
              <a:t>Note</a:t>
            </a:r>
            <a:r>
              <a:rPr lang="en-US" sz="2800" dirty="0">
                <a:solidFill>
                  <a:schemeClr val="tx1"/>
                </a:solidFill>
              </a:rPr>
              <a:t>:  the </a:t>
            </a:r>
            <a:r>
              <a:rPr lang="en-US" sz="2800" dirty="0">
                <a:solidFill>
                  <a:srgbClr val="CC66FF"/>
                </a:solidFill>
              </a:rPr>
              <a:t>qualifier</a:t>
            </a:r>
            <a:r>
              <a:rPr lang="en-US" sz="2800" dirty="0">
                <a:solidFill>
                  <a:schemeClr val="tx1"/>
                </a:solidFill>
              </a:rPr>
              <a:t> for pointing to the pre-sunrise mixture of light and darkness is not seen in these verses of </a:t>
            </a:r>
            <a:r>
              <a:rPr lang="en-US" sz="2800" dirty="0">
                <a:solidFill>
                  <a:srgbClr val="00B050"/>
                </a:solidFill>
              </a:rPr>
              <a:t>Leviticus 23:27-32!  </a:t>
            </a:r>
            <a:br>
              <a:rPr lang="en-US" sz="2800" dirty="0">
                <a:solidFill>
                  <a:srgbClr val="00B050"/>
                </a:solidFill>
              </a:rPr>
            </a:br>
            <a:r>
              <a:rPr lang="en-US" sz="2800" dirty="0">
                <a:solidFill>
                  <a:srgbClr val="00B050"/>
                </a:solidFill>
              </a:rPr>
              <a:t>      </a:t>
            </a:r>
            <a:r>
              <a:rPr lang="en-US" sz="2800" dirty="0">
                <a:solidFill>
                  <a:schemeClr val="tx1"/>
                </a:solidFill>
              </a:rPr>
              <a:t>Therefore we will </a:t>
            </a:r>
            <a:r>
              <a:rPr lang="en-US" sz="2800" b="1" u="sng" dirty="0">
                <a:solidFill>
                  <a:schemeClr val="tx1"/>
                </a:solidFill>
              </a:rPr>
              <a:t>not</a:t>
            </a:r>
            <a:r>
              <a:rPr lang="en-US" sz="2800" dirty="0">
                <a:solidFill>
                  <a:schemeClr val="tx1"/>
                </a:solidFill>
              </a:rPr>
              <a:t> be looking to Dawn!</a:t>
            </a:r>
          </a:p>
          <a:p>
            <a:pPr>
              <a:spcBef>
                <a:spcPts val="0"/>
              </a:spcBef>
              <a:spcAft>
                <a:spcPts val="2400"/>
              </a:spcAft>
            </a:pPr>
            <a:r>
              <a:rPr lang="en-US" sz="2800" dirty="0">
                <a:solidFill>
                  <a:schemeClr val="tx1">
                    <a:lumMod val="95000"/>
                    <a:lumOff val="5000"/>
                  </a:schemeClr>
                </a:solidFill>
              </a:rPr>
              <a:t>The </a:t>
            </a:r>
            <a:r>
              <a:rPr lang="en-US" dirty="0">
                <a:solidFill>
                  <a:schemeClr val="tx1">
                    <a:lumMod val="95000"/>
                    <a:lumOff val="5000"/>
                  </a:schemeClr>
                </a:solidFill>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12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lumMod val="95000"/>
                    <a:lumOff val="5000"/>
                  </a:schemeClr>
                </a:solidFill>
              </a:rPr>
              <a:t>: </a:t>
            </a:r>
            <a:r>
              <a:rPr lang="en-US" sz="2800" dirty="0">
                <a:solidFill>
                  <a:schemeClr val="tx1">
                    <a:lumMod val="95000"/>
                    <a:lumOff val="5000"/>
                  </a:schemeClr>
                </a:solidFill>
              </a:rPr>
              <a:t>&lt;</a:t>
            </a:r>
            <a:r>
              <a:rPr lang="en-US" sz="2800" dirty="0">
                <a:solidFill>
                  <a:srgbClr val="00B050"/>
                </a:solidFill>
              </a:rPr>
              <a:t>ereb</a:t>
            </a:r>
            <a:r>
              <a:rPr lang="en-US" sz="2800" dirty="0">
                <a:solidFill>
                  <a:schemeClr val="tx1">
                    <a:lumMod val="95000"/>
                    <a:lumOff val="5000"/>
                  </a:schemeClr>
                </a:solidFill>
              </a:rPr>
              <a:t>&gt; (evening </a:t>
            </a:r>
            <a:r>
              <a:rPr lang="en-US" sz="2800" b="1" dirty="0">
                <a:solidFill>
                  <a:srgbClr val="CC66FF"/>
                </a:solidFill>
              </a:rPr>
              <a:t>MIXTURE</a:t>
            </a:r>
            <a:r>
              <a:rPr lang="en-US" sz="2800" dirty="0">
                <a:solidFill>
                  <a:schemeClr val="tx1">
                    <a:lumMod val="95000"/>
                    <a:lumOff val="5000"/>
                  </a:schemeClr>
                </a:solidFill>
              </a:rPr>
              <a:t>) is </a:t>
            </a:r>
            <a:r>
              <a:rPr lang="en-US" sz="2800" b="1" i="1" u="sng" dirty="0">
                <a:solidFill>
                  <a:srgbClr val="FF0066"/>
                </a:solidFill>
              </a:rPr>
              <a:t>after the sunset has occurred</a:t>
            </a:r>
            <a:r>
              <a:rPr lang="en-US" sz="2800" b="1" i="1" dirty="0">
                <a:solidFill>
                  <a:srgbClr val="FF0066"/>
                </a:solidFill>
              </a:rPr>
              <a:t>,</a:t>
            </a:r>
            <a:r>
              <a:rPr lang="en-US" sz="2800" b="1" dirty="0">
                <a:solidFill>
                  <a:srgbClr val="FF0066"/>
                </a:solidFill>
              </a:rPr>
              <a:t> </a:t>
            </a:r>
            <a:br>
              <a:rPr lang="en-US" sz="2800" b="1" dirty="0">
                <a:solidFill>
                  <a:srgbClr val="FF0066"/>
                </a:solidFill>
              </a:rPr>
            </a:br>
            <a:r>
              <a:rPr lang="en-US" sz="2800" dirty="0">
                <a:solidFill>
                  <a:schemeClr val="tx1">
                    <a:lumMod val="95000"/>
                    <a:lumOff val="5000"/>
                  </a:schemeClr>
                </a:solidFill>
              </a:rPr>
              <a:t>thus allowing the mixing of soft sunlight with the ensuing darkness.  </a:t>
            </a:r>
          </a:p>
          <a:p>
            <a:pPr>
              <a:spcBef>
                <a:spcPts val="0"/>
              </a:spcBef>
              <a:spcAft>
                <a:spcPts val="2400"/>
              </a:spcAft>
            </a:pPr>
            <a:r>
              <a:rPr lang="en-US" sz="2800" dirty="0">
                <a:solidFill>
                  <a:schemeClr val="tx1">
                    <a:lumMod val="95000"/>
                    <a:lumOff val="5000"/>
                  </a:schemeClr>
                </a:solidFill>
              </a:rPr>
              <a:t>The </a:t>
            </a:r>
            <a:r>
              <a:rPr lang="en-US" sz="2800" b="1" u="sng" dirty="0">
                <a:solidFill>
                  <a:srgbClr val="0000FF"/>
                </a:solidFill>
              </a:rPr>
              <a:t>absence of direct sunlight</a:t>
            </a:r>
            <a:r>
              <a:rPr lang="en-US" sz="2800" b="1" dirty="0">
                <a:solidFill>
                  <a:srgbClr val="0000FF"/>
                </a:solidFill>
              </a:rPr>
              <a:t> </a:t>
            </a:r>
            <a:r>
              <a:rPr lang="en-US" sz="2800" dirty="0">
                <a:solidFill>
                  <a:schemeClr val="tx1">
                    <a:lumMod val="95000"/>
                    <a:lumOff val="5000"/>
                  </a:schemeClr>
                </a:solidFill>
              </a:rPr>
              <a:t>allows the </a:t>
            </a:r>
            <a:r>
              <a:rPr lang="en-US" sz="2800" b="1" dirty="0">
                <a:solidFill>
                  <a:srgbClr val="FF0066"/>
                </a:solidFill>
              </a:rPr>
              <a:t>MIXTURE</a:t>
            </a:r>
            <a:r>
              <a:rPr lang="en-US" sz="2800" dirty="0">
                <a:solidFill>
                  <a:schemeClr val="tx1">
                    <a:lumMod val="95000"/>
                    <a:lumOff val="5000"/>
                  </a:schemeClr>
                </a:solidFill>
              </a:rPr>
              <a:t> effect needed to </a:t>
            </a:r>
            <a:br>
              <a:rPr lang="en-US" sz="2800" dirty="0">
                <a:solidFill>
                  <a:schemeClr val="tx1">
                    <a:lumMod val="95000"/>
                    <a:lumOff val="5000"/>
                  </a:schemeClr>
                </a:solidFill>
              </a:rPr>
            </a:br>
            <a:r>
              <a:rPr lang="en-US" sz="2800" dirty="0">
                <a:solidFill>
                  <a:schemeClr val="tx1">
                    <a:lumMod val="95000"/>
                    <a:lumOff val="5000"/>
                  </a:schemeClr>
                </a:solidFill>
              </a:rPr>
              <a:t>fulfill the Hebrew definitions. </a:t>
            </a:r>
          </a:p>
        </p:txBody>
      </p:sp>
      <p:sp>
        <p:nvSpPr>
          <p:cNvPr id="4" name="Lightning Bolt 3"/>
          <p:cNvSpPr/>
          <p:nvPr/>
        </p:nvSpPr>
        <p:spPr>
          <a:xfrm rot="6366725">
            <a:off x="11163666" y="46441"/>
            <a:ext cx="655321" cy="587242"/>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430000" y="6282140"/>
            <a:ext cx="493100" cy="365125"/>
          </a:xfrm>
        </p:spPr>
        <p:txBody>
          <a:bodyPr/>
          <a:lstStyle/>
          <a:p>
            <a:fld id="{0FAB87E4-7748-4117-92E5-790DAABEC644}" type="slidenum">
              <a:rPr lang="en-US" sz="1400" b="1" smtClean="0">
                <a:solidFill>
                  <a:schemeClr val="tx1"/>
                </a:solidFill>
              </a:rPr>
              <a:t>20</a:t>
            </a:fld>
            <a:endParaRPr lang="en-US" sz="1400" b="1" dirty="0">
              <a:solidFill>
                <a:schemeClr val="tx1"/>
              </a:solidFill>
            </a:endParaRPr>
          </a:p>
        </p:txBody>
      </p:sp>
    </p:spTree>
    <p:extLst>
      <p:ext uri="{BB962C8B-B14F-4D97-AF65-F5344CB8AC3E}">
        <p14:creationId xmlns:p14="http://schemas.microsoft.com/office/powerpoint/2010/main" val="316058769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00CC00">
                  <a:alpha val="29000"/>
                </a:srgbClr>
              </a:gs>
              <a:gs pos="54000">
                <a:srgbClr val="FFFF00"/>
              </a:gs>
              <a:gs pos="100000">
                <a:srgbClr val="FF0066">
                  <a:alpha val="80000"/>
                  <a:lumMod val="25000"/>
                  <a:lumOff val="75000"/>
                </a:srgbClr>
              </a:gs>
            </a:gsLst>
            <a:lin ang="0" scaled="0"/>
          </a:gradFill>
        </p:spPr>
        <p:txBody>
          <a:bodyPr/>
          <a:lstStyle/>
          <a:p>
            <a:r>
              <a:rPr lang="en-US" dirty="0">
                <a:solidFill>
                  <a:schemeClr val="bg1">
                    <a:lumMod val="75000"/>
                  </a:schemeClr>
                </a:solidFill>
              </a:rPr>
              <a:t>.</a:t>
            </a:r>
          </a:p>
        </p:txBody>
      </p:sp>
      <p:sp>
        <p:nvSpPr>
          <p:cNvPr id="3" name="Text Placeholder 2"/>
          <p:cNvSpPr>
            <a:spLocks noGrp="1"/>
          </p:cNvSpPr>
          <p:nvPr>
            <p:ph type="body" idx="1"/>
          </p:nvPr>
        </p:nvSpPr>
        <p:spPr>
          <a:xfrm>
            <a:off x="154546" y="167425"/>
            <a:ext cx="11848564" cy="6542468"/>
          </a:xfrm>
          <a:solidFill>
            <a:schemeClr val="accent4">
              <a:lumMod val="20000"/>
              <a:lumOff val="80000"/>
            </a:schemeClr>
          </a:solidFill>
          <a:scene3d>
            <a:camera prst="orthographicFront"/>
            <a:lightRig rig="threePt" dir="t"/>
          </a:scene3d>
          <a:sp3d>
            <a:bevelT/>
          </a:sp3d>
        </p:spPr>
        <p:txBody>
          <a:bodyPr anchor="ctr">
            <a:sp3d extrusionH="57150">
              <a:bevelT w="38100" h="38100"/>
            </a:sp3d>
          </a:bodyPr>
          <a:lstStyle/>
          <a:p>
            <a:r>
              <a:rPr lang="en-US" sz="2800" dirty="0">
                <a:solidFill>
                  <a:schemeClr val="tx1"/>
                </a:solidFill>
              </a:rPr>
              <a:t>Here is our </a:t>
            </a:r>
            <a:r>
              <a:rPr lang="en-US" sz="2800" dirty="0">
                <a:solidFill>
                  <a:schemeClr val="tx1">
                    <a:lumMod val="95000"/>
                    <a:lumOff val="5000"/>
                  </a:schemeClr>
                </a:solidFill>
              </a:rPr>
              <a:t>pertinent text again to refresh our memories. </a:t>
            </a:r>
          </a:p>
          <a:p>
            <a:pPr lvl="0"/>
            <a:r>
              <a:rPr lang="en-US" sz="2800" dirty="0">
                <a:solidFill>
                  <a:srgbClr val="008080"/>
                </a:solidFill>
                <a:latin typeface="Georgia" panose="02040502050405020303" pitchFamily="18" charset="0"/>
              </a:rPr>
              <a:t>Lev 23:32	(</a:t>
            </a:r>
            <a:r>
              <a:rPr lang="en-US" sz="2800" b="1"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b="1" dirty="0">
                <a:solidFill>
                  <a:srgbClr val="00B0F0"/>
                </a:solidFill>
                <a:latin typeface="Georgia" panose="02040502050405020303" pitchFamily="18" charset="0"/>
              </a:rPr>
              <a:t>“It </a:t>
            </a:r>
            <a:r>
              <a:rPr lang="en-US" sz="2800" dirty="0">
                <a:solidFill>
                  <a:prstClr val="white">
                    <a:lumMod val="50000"/>
                  </a:prstClr>
                </a:solidFill>
                <a:latin typeface="Georgia" panose="02040502050405020303" pitchFamily="18" charset="0"/>
              </a:rPr>
              <a:t>is a Sabbath of rest to you, and you shall afflict your 		 	beings. </a:t>
            </a:r>
          </a:p>
          <a:p>
            <a:pPr lvl="0"/>
            <a:r>
              <a:rPr lang="en-US" sz="2800" dirty="0">
                <a:solidFill>
                  <a:prstClr val="white">
                    <a:lumMod val="50000"/>
                  </a:prstClr>
                </a:solidFill>
                <a:latin typeface="Georgia" panose="02040502050405020303" pitchFamily="18" charset="0"/>
              </a:rPr>
              <a:t>		(</a:t>
            </a:r>
            <a:r>
              <a:rPr lang="en-US" sz="2800" b="1" dirty="0">
                <a:solidFill>
                  <a:srgbClr val="FF0000"/>
                </a:solidFill>
                <a:latin typeface="Georgia" panose="02040502050405020303" pitchFamily="18" charset="0"/>
              </a:rPr>
              <a:t>b</a:t>
            </a:r>
            <a:r>
              <a:rPr lang="en-US" sz="2800" dirty="0">
                <a:solidFill>
                  <a:prstClr val="white">
                    <a:lumMod val="50000"/>
                  </a:prstClr>
                </a:solidFill>
                <a:latin typeface="Georgia" panose="02040502050405020303" pitchFamily="18" charset="0"/>
              </a:rPr>
              <a:t>)  </a:t>
            </a:r>
            <a:r>
              <a:rPr lang="en-US" sz="2800" dirty="0">
                <a:solidFill>
                  <a:schemeClr val="tx1">
                    <a:lumMod val="95000"/>
                    <a:lumOff val="5000"/>
                  </a:schemeClr>
                </a:solidFill>
                <a:latin typeface="Georgia" panose="02040502050405020303" pitchFamily="18" charset="0"/>
              </a:rPr>
              <a:t>On the </a:t>
            </a:r>
            <a:r>
              <a:rPr lang="en-US" sz="2800" b="1" dirty="0">
                <a:solidFill>
                  <a:srgbClr val="CC00CC"/>
                </a:solidFill>
                <a:latin typeface="Georgia" panose="02040502050405020303" pitchFamily="18" charset="0"/>
              </a:rPr>
              <a:t>ninth day </a:t>
            </a:r>
            <a:r>
              <a:rPr lang="en-US" sz="2800" dirty="0">
                <a:solidFill>
                  <a:schemeClr val="tx1">
                    <a:lumMod val="95000"/>
                    <a:lumOff val="5000"/>
                  </a:schemeClr>
                </a:solidFill>
                <a:latin typeface="Georgia" panose="02040502050405020303" pitchFamily="18" charset="0"/>
              </a:rPr>
              <a:t>of the month </a:t>
            </a:r>
            <a:r>
              <a:rPr lang="en-US" sz="2800" b="1" dirty="0">
                <a:solidFill>
                  <a:srgbClr val="CC00CC"/>
                </a:solidFill>
                <a:latin typeface="Georgia" panose="02040502050405020303" pitchFamily="18" charset="0"/>
              </a:rPr>
              <a:t>at evening...”</a:t>
            </a:r>
            <a:endParaRPr lang="en-US" sz="2800" dirty="0">
              <a:solidFill>
                <a:prstClr val="black"/>
              </a:solidFill>
            </a:endParaRPr>
          </a:p>
          <a:p>
            <a:pPr algn="ctr"/>
            <a:r>
              <a:rPr lang="en-US" sz="2800" dirty="0">
                <a:solidFill>
                  <a:schemeClr val="tx1">
                    <a:lumMod val="95000"/>
                    <a:lumOff val="5000"/>
                  </a:schemeClr>
                </a:solidFill>
              </a:rPr>
              <a:t>We will now look to charts for the </a:t>
            </a:r>
            <a:r>
              <a:rPr lang="en-US" sz="2800" b="1" i="1" dirty="0">
                <a:solidFill>
                  <a:schemeClr val="tx1">
                    <a:lumMod val="95000"/>
                    <a:lumOff val="5000"/>
                  </a:schemeClr>
                </a:solidFill>
              </a:rPr>
              <a:t>light mixing with darkness part </a:t>
            </a:r>
            <a:r>
              <a:rPr lang="en-US" sz="2800" dirty="0">
                <a:solidFill>
                  <a:schemeClr val="tx1">
                    <a:lumMod val="95000"/>
                    <a:lumOff val="5000"/>
                  </a:schemeClr>
                </a:solidFill>
              </a:rPr>
              <a:t>of </a:t>
            </a:r>
            <a:br>
              <a:rPr lang="en-US" sz="2800" dirty="0">
                <a:solidFill>
                  <a:schemeClr val="tx1">
                    <a:lumMod val="95000"/>
                    <a:lumOff val="5000"/>
                  </a:schemeClr>
                </a:solidFill>
              </a:rPr>
            </a:br>
            <a:r>
              <a:rPr lang="en-US" sz="2800" dirty="0">
                <a:solidFill>
                  <a:schemeClr val="tx1">
                    <a:lumMod val="95000"/>
                    <a:lumOff val="5000"/>
                  </a:schemeClr>
                </a:solidFill>
              </a:rPr>
              <a:t>the 24 hour cycle. </a:t>
            </a:r>
          </a:p>
          <a:p>
            <a:r>
              <a:rPr lang="en-US" sz="2800" dirty="0">
                <a:solidFill>
                  <a:schemeClr val="tx1">
                    <a:lumMod val="95000"/>
                    <a:lumOff val="5000"/>
                  </a:schemeClr>
                </a:solidFill>
              </a:rPr>
              <a:t>The full purpose of this chart is to expose the exact location of the </a:t>
            </a:r>
            <a:r>
              <a:rPr lang="en-US" sz="2800" b="1" dirty="0">
                <a:solidFill>
                  <a:srgbClr val="FF0066"/>
                </a:solidFill>
              </a:rPr>
              <a:t>mixing of light with darkness</a:t>
            </a:r>
            <a:r>
              <a:rPr lang="en-US" sz="2800" dirty="0">
                <a:solidFill>
                  <a:schemeClr val="tx1">
                    <a:lumMod val="95000"/>
                    <a:lumOff val="5000"/>
                  </a:schemeClr>
                </a:solidFill>
              </a:rPr>
              <a:t> (evening) factor for the 9</a:t>
            </a:r>
            <a:r>
              <a:rPr lang="en-US" sz="2800" baseline="30000" dirty="0">
                <a:solidFill>
                  <a:schemeClr val="tx1">
                    <a:lumMod val="95000"/>
                    <a:lumOff val="5000"/>
                  </a:schemeClr>
                </a:solidFill>
              </a:rPr>
              <a:t>th</a:t>
            </a:r>
            <a:r>
              <a:rPr lang="en-US" sz="2800" dirty="0">
                <a:solidFill>
                  <a:schemeClr val="tx1">
                    <a:lumMod val="95000"/>
                    <a:lumOff val="5000"/>
                  </a:schemeClr>
                </a:solidFill>
              </a:rPr>
              <a:t> cycle of the month.  </a:t>
            </a:r>
          </a:p>
          <a:p>
            <a:pPr algn="ctr"/>
            <a:r>
              <a:rPr lang="en-US" sz="2800" dirty="0">
                <a:solidFill>
                  <a:schemeClr val="tx1">
                    <a:lumMod val="95000"/>
                    <a:lumOff val="5000"/>
                  </a:schemeClr>
                </a:solidFill>
              </a:rPr>
              <a:t>The erroneous </a:t>
            </a:r>
            <a:r>
              <a:rPr lang="en-US" sz="2800" b="1" dirty="0">
                <a:solidFill>
                  <a:schemeClr val="tx1">
                    <a:lumMod val="95000"/>
                    <a:lumOff val="5000"/>
                  </a:schemeClr>
                </a:solidFill>
                <a:effectLst>
                  <a:glow rad="228600">
                    <a:schemeClr val="accent2">
                      <a:satMod val="175000"/>
                      <a:alpha val="40000"/>
                    </a:schemeClr>
                  </a:glow>
                </a:effectLst>
              </a:rPr>
              <a:t>Sunset Theory</a:t>
            </a:r>
            <a:r>
              <a:rPr lang="en-US" sz="2800" dirty="0">
                <a:solidFill>
                  <a:schemeClr val="tx1">
                    <a:lumMod val="95000"/>
                    <a:lumOff val="5000"/>
                  </a:schemeClr>
                </a:solidFill>
                <a:effectLst>
                  <a:glow rad="228600">
                    <a:schemeClr val="accent2">
                      <a:satMod val="175000"/>
                      <a:alpha val="40000"/>
                    </a:schemeClr>
                  </a:glow>
                </a:effectLst>
              </a:rPr>
              <a:t> </a:t>
            </a:r>
            <a:r>
              <a:rPr lang="en-US" sz="2800" dirty="0">
                <a:solidFill>
                  <a:schemeClr val="tx1">
                    <a:lumMod val="95000"/>
                    <a:lumOff val="5000"/>
                  </a:schemeClr>
                </a:solidFill>
              </a:rPr>
              <a:t>teaching that Atonement Sabbath starts </a:t>
            </a:r>
            <a:br>
              <a:rPr lang="en-US" sz="2800" dirty="0">
                <a:solidFill>
                  <a:schemeClr val="tx1">
                    <a:lumMod val="95000"/>
                    <a:lumOff val="5000"/>
                  </a:schemeClr>
                </a:solidFill>
              </a:rPr>
            </a:br>
            <a:r>
              <a:rPr lang="en-US" sz="2800" dirty="0">
                <a:solidFill>
                  <a:schemeClr val="tx1">
                    <a:lumMod val="95000"/>
                    <a:lumOff val="5000"/>
                  </a:schemeClr>
                </a:solidFill>
              </a:rPr>
              <a:t>directly </a:t>
            </a:r>
            <a:r>
              <a:rPr lang="en-US" sz="2800" b="1" u="sng" dirty="0">
                <a:solidFill>
                  <a:srgbClr val="FF0000"/>
                </a:solidFill>
              </a:rPr>
              <a:t>before</a:t>
            </a:r>
            <a:r>
              <a:rPr lang="en-US" sz="2800" b="1" dirty="0">
                <a:solidFill>
                  <a:srgbClr val="FF0000"/>
                </a:solidFill>
              </a:rPr>
              <a:t> (or after) </a:t>
            </a:r>
            <a:r>
              <a:rPr lang="en-US" sz="2800" dirty="0">
                <a:solidFill>
                  <a:schemeClr val="tx1">
                    <a:lumMod val="95000"/>
                    <a:lumOff val="5000"/>
                  </a:schemeClr>
                </a:solidFill>
              </a:rPr>
              <a:t>the sunset </a:t>
            </a:r>
            <a:r>
              <a:rPr lang="en-US" sz="2800" b="1" u="sng" dirty="0">
                <a:solidFill>
                  <a:schemeClr val="tx1">
                    <a:lumMod val="95000"/>
                    <a:lumOff val="5000"/>
                  </a:schemeClr>
                </a:solidFill>
              </a:rPr>
              <a:t>will be exposed soon</a:t>
            </a:r>
            <a:r>
              <a:rPr lang="en-US" sz="2800" b="1" dirty="0">
                <a:solidFill>
                  <a:schemeClr val="tx1">
                    <a:lumMod val="95000"/>
                    <a:lumOff val="5000"/>
                  </a:schemeClr>
                </a:solidFill>
              </a:rPr>
              <a:t>.  </a:t>
            </a:r>
            <a:br>
              <a:rPr lang="en-US" sz="2800" dirty="0">
                <a:solidFill>
                  <a:schemeClr val="tx1">
                    <a:lumMod val="95000"/>
                    <a:lumOff val="5000"/>
                  </a:schemeClr>
                </a:solidFill>
              </a:rPr>
            </a:br>
            <a:br>
              <a:rPr lang="en-US" sz="2800" dirty="0">
                <a:solidFill>
                  <a:schemeClr val="tx1">
                    <a:lumMod val="95000"/>
                    <a:lumOff val="5000"/>
                  </a:schemeClr>
                </a:solidFill>
              </a:rPr>
            </a:br>
            <a:r>
              <a:rPr lang="en-US" sz="2800" b="1" dirty="0">
                <a:solidFill>
                  <a:srgbClr val="FF0000"/>
                </a:solidFill>
              </a:rPr>
              <a:t>Does the </a:t>
            </a:r>
            <a:r>
              <a:rPr lang="en-US" sz="2800" b="1" dirty="0">
                <a:solidFill>
                  <a:srgbClr val="00B0F0"/>
                </a:solidFill>
              </a:rPr>
              <a:t>Sabbath of Atonement </a:t>
            </a:r>
            <a:r>
              <a:rPr lang="en-US" sz="2800" b="1" dirty="0">
                <a:solidFill>
                  <a:srgbClr val="FF0000"/>
                </a:solidFill>
              </a:rPr>
              <a:t>begin on the </a:t>
            </a:r>
            <a:r>
              <a:rPr lang="en-US" sz="2800" b="1" u="sng" dirty="0">
                <a:solidFill>
                  <a:schemeClr val="tx1">
                    <a:lumMod val="95000"/>
                    <a:lumOff val="5000"/>
                  </a:schemeClr>
                </a:solidFill>
              </a:rPr>
              <a:t>9</a:t>
            </a:r>
            <a:r>
              <a:rPr lang="en-US" sz="2800" b="1" u="sng" baseline="30000" dirty="0">
                <a:solidFill>
                  <a:schemeClr val="tx1">
                    <a:lumMod val="95000"/>
                    <a:lumOff val="5000"/>
                  </a:schemeClr>
                </a:solidFill>
              </a:rPr>
              <a:t>th</a:t>
            </a:r>
            <a:r>
              <a:rPr lang="en-US" sz="2800" b="1" u="sng" dirty="0">
                <a:solidFill>
                  <a:schemeClr val="tx1">
                    <a:lumMod val="95000"/>
                    <a:lumOff val="5000"/>
                  </a:schemeClr>
                </a:solidFill>
              </a:rPr>
              <a:t> EVENING</a:t>
            </a:r>
            <a:r>
              <a:rPr lang="en-US" sz="2800" b="1" dirty="0">
                <a:solidFill>
                  <a:srgbClr val="FF0000"/>
                </a:solidFill>
              </a:rPr>
              <a:t> of the month, or can it possibly be </a:t>
            </a:r>
            <a:r>
              <a:rPr lang="en-US" sz="2800" b="1" u="sng" dirty="0">
                <a:solidFill>
                  <a:schemeClr val="tx1">
                    <a:lumMod val="95000"/>
                    <a:lumOff val="5000"/>
                  </a:schemeClr>
                </a:solidFill>
              </a:rPr>
              <a:t>something else</a:t>
            </a:r>
            <a:r>
              <a:rPr lang="en-US" sz="2800" b="1" dirty="0">
                <a:solidFill>
                  <a:schemeClr val="tx1">
                    <a:lumMod val="95000"/>
                    <a:lumOff val="5000"/>
                  </a:schemeClr>
                </a:solidFill>
              </a:rPr>
              <a:t> </a:t>
            </a:r>
            <a:r>
              <a:rPr lang="en-US" sz="2800" b="1" dirty="0">
                <a:solidFill>
                  <a:srgbClr val="FF0000"/>
                </a:solidFill>
              </a:rPr>
              <a:t>that starts there?  Let’s look at it, shall we? </a:t>
            </a:r>
          </a:p>
        </p:txBody>
      </p:sp>
      <p:sp>
        <p:nvSpPr>
          <p:cNvPr id="4" name="Slide Number Placeholder 3"/>
          <p:cNvSpPr>
            <a:spLocks noGrp="1"/>
          </p:cNvSpPr>
          <p:nvPr>
            <p:ph type="sldNum" sz="quarter" idx="12"/>
          </p:nvPr>
        </p:nvSpPr>
        <p:spPr>
          <a:xfrm>
            <a:off x="11464290" y="6298565"/>
            <a:ext cx="470240" cy="365125"/>
          </a:xfrm>
        </p:spPr>
        <p:txBody>
          <a:bodyPr/>
          <a:lstStyle/>
          <a:p>
            <a:fld id="{0FAB87E4-7748-4117-92E5-790DAABEC644}" type="slidenum">
              <a:rPr lang="en-US" sz="1400" b="1" smtClean="0">
                <a:solidFill>
                  <a:schemeClr val="tx1"/>
                </a:solidFill>
              </a:rPr>
              <a:t>21</a:t>
            </a:fld>
            <a:endParaRPr lang="en-US" sz="1400" b="1" dirty="0">
              <a:solidFill>
                <a:schemeClr val="tx1"/>
              </a:solidFill>
            </a:endParaRPr>
          </a:p>
        </p:txBody>
      </p:sp>
    </p:spTree>
    <p:extLst>
      <p:ext uri="{BB962C8B-B14F-4D97-AF65-F5344CB8AC3E}">
        <p14:creationId xmlns:p14="http://schemas.microsoft.com/office/powerpoint/2010/main" val="1994892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FF">
            <a:alpha val="26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197" y="396240"/>
            <a:ext cx="11497227" cy="5943600"/>
          </a:xfrm>
          <a:solidFill>
            <a:schemeClr val="accent2">
              <a:lumMod val="20000"/>
              <a:lumOff val="80000"/>
            </a:schemeClr>
          </a:solidFill>
          <a:ln w="57150">
            <a:solidFill>
              <a:srgbClr val="950543"/>
            </a:solidFill>
          </a:ln>
          <a:scene3d>
            <a:camera prst="orthographicFront"/>
            <a:lightRig rig="threePt" dir="t"/>
          </a:scene3d>
          <a:sp3d>
            <a:bevelT w="152400" h="50800" prst="softRound"/>
          </a:sp3d>
        </p:spPr>
        <p:txBody>
          <a:bodyPr anchor="ctr">
            <a:normAutofit fontScale="92500" lnSpcReduction="10000"/>
            <a:sp3d extrusionH="57150">
              <a:bevelT w="38100" h="38100" prst="angle"/>
            </a:sp3d>
          </a:bodyPr>
          <a:lstStyle/>
          <a:p>
            <a:r>
              <a:rPr lang="en-US" sz="3600" dirty="0">
                <a:solidFill>
                  <a:srgbClr val="FF0000"/>
                </a:solidFill>
              </a:rPr>
              <a:t>On the next slide is a statement showing the results of starting the Atonement Sabbath at sunset of Tishri 9. </a:t>
            </a:r>
          </a:p>
          <a:p>
            <a:endParaRPr lang="en-US" sz="3600" dirty="0">
              <a:solidFill>
                <a:srgbClr val="FF0000"/>
              </a:solidFill>
            </a:endParaRPr>
          </a:p>
          <a:p>
            <a:r>
              <a:rPr lang="en-US" sz="3600" dirty="0">
                <a:solidFill>
                  <a:srgbClr val="FF0000"/>
                </a:solidFill>
              </a:rPr>
              <a:t> </a:t>
            </a:r>
            <a:br>
              <a:rPr lang="en-US" sz="3600" dirty="0">
                <a:solidFill>
                  <a:srgbClr val="FF0000"/>
                </a:solidFill>
              </a:rPr>
            </a:br>
            <a:r>
              <a:rPr lang="en-US" sz="3600" dirty="0">
                <a:solidFill>
                  <a:srgbClr val="FF0000"/>
                </a:solidFill>
              </a:rPr>
              <a:t>It exposes the situation which occurs when starting the </a:t>
            </a:r>
            <a:r>
              <a:rPr lang="en-US" sz="3600" dirty="0">
                <a:solidFill>
                  <a:srgbClr val="0000FF"/>
                </a:solidFill>
              </a:rPr>
              <a:t>Atonement Sabbath </a:t>
            </a:r>
            <a:r>
              <a:rPr lang="en-US" sz="3600" dirty="0">
                <a:solidFill>
                  <a:srgbClr val="FF0000"/>
                </a:solidFill>
              </a:rPr>
              <a:t>on the </a:t>
            </a:r>
            <a:r>
              <a:rPr lang="en-US" sz="3600" dirty="0">
                <a:solidFill>
                  <a:srgbClr val="00B050"/>
                </a:solidFill>
              </a:rPr>
              <a:t>evening</a:t>
            </a:r>
            <a:r>
              <a:rPr lang="en-US" sz="3600" dirty="0">
                <a:solidFill>
                  <a:srgbClr val="FF0000"/>
                </a:solidFill>
              </a:rPr>
              <a:t> of the </a:t>
            </a:r>
            <a:r>
              <a:rPr lang="en-US" sz="3600" dirty="0">
                <a:solidFill>
                  <a:srgbClr val="00B050"/>
                </a:solidFill>
              </a:rPr>
              <a:t>ninth</a:t>
            </a:r>
            <a:r>
              <a:rPr lang="en-US" sz="3600" dirty="0">
                <a:solidFill>
                  <a:srgbClr val="FF0000"/>
                </a:solidFill>
              </a:rPr>
              <a:t> of Tishri.</a:t>
            </a:r>
          </a:p>
          <a:p>
            <a:endParaRPr lang="en-US" sz="1300" dirty="0">
              <a:solidFill>
                <a:srgbClr val="FF0000"/>
              </a:solidFill>
            </a:endParaRPr>
          </a:p>
          <a:p>
            <a:r>
              <a:rPr lang="en-US" sz="3600" dirty="0">
                <a:solidFill>
                  <a:srgbClr val="FF0000"/>
                </a:solidFill>
              </a:rPr>
              <a:t>We will then examine why this unique situation would, (or would not) exist and see if there is Scriptural support for either scenario.</a:t>
            </a:r>
          </a:p>
          <a:p>
            <a:endParaRPr lang="en-US" sz="1500" dirty="0">
              <a:solidFill>
                <a:srgbClr val="FF0000"/>
              </a:solidFill>
            </a:endParaRPr>
          </a:p>
          <a:p>
            <a:pPr algn="ctr"/>
            <a:r>
              <a:rPr lang="en-US" sz="3600" dirty="0">
                <a:solidFill>
                  <a:schemeClr val="tx1"/>
                </a:solidFill>
              </a:rPr>
              <a:t>Note where the </a:t>
            </a:r>
            <a:r>
              <a:rPr lang="en-US" sz="3600" b="1" u="sng" dirty="0">
                <a:solidFill>
                  <a:srgbClr val="00B050"/>
                </a:solidFill>
              </a:rPr>
              <a:t>green oval</a:t>
            </a:r>
            <a:r>
              <a:rPr lang="en-US" sz="3600" b="1" dirty="0">
                <a:solidFill>
                  <a:srgbClr val="00B050"/>
                </a:solidFill>
              </a:rPr>
              <a:t> </a:t>
            </a:r>
            <a:r>
              <a:rPr lang="en-US" sz="3600" dirty="0">
                <a:solidFill>
                  <a:schemeClr val="tx1"/>
                </a:solidFill>
              </a:rPr>
              <a:t>sits. </a:t>
            </a:r>
            <a:br>
              <a:rPr lang="en-US" sz="3600" dirty="0">
                <a:solidFill>
                  <a:schemeClr val="tx1"/>
                </a:solidFill>
              </a:rPr>
            </a:br>
            <a:br>
              <a:rPr lang="en-US" sz="3600" dirty="0">
                <a:solidFill>
                  <a:schemeClr val="tx1"/>
                </a:solidFill>
              </a:rPr>
            </a:br>
            <a:r>
              <a:rPr lang="en-US" sz="3600" dirty="0">
                <a:solidFill>
                  <a:schemeClr val="tx1"/>
                </a:solidFill>
              </a:rPr>
              <a:t>This is where a </a:t>
            </a:r>
            <a:r>
              <a:rPr lang="en-US" sz="3600" u="sng" dirty="0">
                <a:solidFill>
                  <a:schemeClr val="tx1"/>
                </a:solidFill>
                <a:latin typeface="Arial Black" panose="020B0A04020102020204" pitchFamily="34" charset="0"/>
              </a:rPr>
              <a:t>HUGE</a:t>
            </a:r>
            <a:r>
              <a:rPr lang="en-US" sz="3600" dirty="0">
                <a:solidFill>
                  <a:schemeClr val="tx1"/>
                </a:solidFill>
              </a:rPr>
              <a:t> problem area exists!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22</a:t>
            </a:fld>
            <a:endParaRPr lang="en-US" sz="1400" b="1" dirty="0">
              <a:solidFill>
                <a:schemeClr val="tx1"/>
              </a:solidFill>
            </a:endParaRPr>
          </a:p>
        </p:txBody>
      </p:sp>
      <p:pic>
        <p:nvPicPr>
          <p:cNvPr id="1027" name="Picture 3" descr="C:\Users\Rae\Desktop\art moon pt 5\in other words  png.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6525" y="1280159"/>
            <a:ext cx="714375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0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500"/>
                                        <p:tgtEl>
                                          <p:spTgt spid="102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75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75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up)">
                                      <p:cBhvr>
                                        <p:cTn id="21"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858000"/>
          </a:xfrm>
          <a:solidFill>
            <a:srgbClr val="FF0066"/>
          </a:solidFill>
        </p:spPr>
        <p:txBody>
          <a:bodyPr/>
          <a:lstStyle/>
          <a:p>
            <a:endParaRPr lang="en-US" dirty="0">
              <a:solidFill>
                <a:srgbClr val="FF0066"/>
              </a:solidFill>
            </a:endParaRPr>
          </a:p>
        </p:txBody>
      </p:sp>
      <p:sp>
        <p:nvSpPr>
          <p:cNvPr id="3" name="Text Placeholder 2"/>
          <p:cNvSpPr>
            <a:spLocks noGrp="1"/>
          </p:cNvSpPr>
          <p:nvPr>
            <p:ph type="body" idx="1"/>
          </p:nvPr>
        </p:nvSpPr>
        <p:spPr>
          <a:xfrm>
            <a:off x="105786" y="90668"/>
            <a:ext cx="11951594" cy="6606861"/>
          </a:xfrm>
          <a:solidFill>
            <a:schemeClr val="accent2">
              <a:lumMod val="20000"/>
              <a:lumOff val="80000"/>
            </a:schemeClr>
          </a:solidFill>
          <a:scene3d>
            <a:camera prst="orthographicFront"/>
            <a:lightRig rig="threePt" dir="t"/>
          </a:scene3d>
          <a:sp3d>
            <a:bevelT/>
          </a:sp3d>
        </p:spPr>
        <p:txBody>
          <a:bodyPr>
            <a:sp3d extrusionH="57150">
              <a:bevelT w="38100" h="38100" prst="angle"/>
            </a:sp3d>
          </a:bodyPr>
          <a:lstStyle/>
          <a:p>
            <a:pPr algn="ctr"/>
            <a:r>
              <a:rPr lang="en-US" b="1" u="sng" dirty="0">
                <a:solidFill>
                  <a:schemeClr val="tx1"/>
                </a:solidFill>
              </a:rPr>
              <a:t>Summary</a:t>
            </a:r>
            <a:r>
              <a:rPr lang="en-US" b="1" dirty="0">
                <a:solidFill>
                  <a:schemeClr val="tx1"/>
                </a:solidFill>
              </a:rPr>
              <a:t> of Atonement Day</a:t>
            </a:r>
            <a:r>
              <a:rPr lang="en-US" b="1" u="sng" dirty="0">
                <a:solidFill>
                  <a:srgbClr val="FF0000"/>
                </a:solidFill>
              </a:rPr>
              <a:t>s</a:t>
            </a:r>
            <a:r>
              <a:rPr lang="en-US" b="1" dirty="0">
                <a:solidFill>
                  <a:schemeClr val="tx1"/>
                </a:solidFill>
              </a:rPr>
              <a:t> according to Sunset Theory.</a:t>
            </a:r>
          </a:p>
          <a:p>
            <a:pPr algn="ctr"/>
            <a:r>
              <a:rPr lang="en-US" b="1" dirty="0">
                <a:solidFill>
                  <a:srgbClr val="FF0000"/>
                </a:solidFill>
              </a:rPr>
              <a:t>Question:  </a:t>
            </a:r>
            <a:r>
              <a:rPr lang="en-US" b="1" i="1" u="sng" dirty="0">
                <a:solidFill>
                  <a:srgbClr val="CC00CC"/>
                </a:solidFill>
                <a:latin typeface="Georgia" panose="02040502050405020303" pitchFamily="18" charset="0"/>
              </a:rPr>
              <a:t>How can</a:t>
            </a:r>
            <a:r>
              <a:rPr lang="en-US" b="1" i="1" dirty="0">
                <a:solidFill>
                  <a:srgbClr val="CC00CC"/>
                </a:solidFill>
                <a:latin typeface="Georgia" panose="02040502050405020303" pitchFamily="18" charset="0"/>
              </a:rPr>
              <a:t> </a:t>
            </a:r>
            <a:r>
              <a:rPr lang="en-US" dirty="0">
                <a:solidFill>
                  <a:schemeClr val="tx1"/>
                </a:solidFill>
              </a:rPr>
              <a:t>Tishri </a:t>
            </a:r>
            <a:r>
              <a:rPr lang="en-US" b="1" dirty="0">
                <a:solidFill>
                  <a:srgbClr val="FF0000"/>
                </a:solidFill>
              </a:rPr>
              <a:t>9</a:t>
            </a:r>
            <a:r>
              <a:rPr lang="en-US" dirty="0">
                <a:solidFill>
                  <a:schemeClr val="tx1"/>
                </a:solidFill>
              </a:rPr>
              <a:t> be a </a:t>
            </a:r>
            <a:r>
              <a:rPr lang="en-US" b="1" u="sng" dirty="0">
                <a:solidFill>
                  <a:schemeClr val="tx1"/>
                </a:solidFill>
              </a:rPr>
              <a:t>Preparation Day</a:t>
            </a:r>
            <a:r>
              <a:rPr lang="en-US" b="1" dirty="0">
                <a:solidFill>
                  <a:schemeClr val="tx1"/>
                </a:solidFill>
              </a:rPr>
              <a:t> </a:t>
            </a:r>
            <a:r>
              <a:rPr lang="en-US" dirty="0">
                <a:solidFill>
                  <a:schemeClr val="tx1"/>
                </a:solidFill>
              </a:rPr>
              <a:t>for the Sabbath of Atonement  </a:t>
            </a:r>
            <a:br>
              <a:rPr lang="en-US" dirty="0">
                <a:solidFill>
                  <a:schemeClr val="tx1"/>
                </a:solidFill>
              </a:rPr>
            </a:br>
            <a:r>
              <a:rPr lang="en-US" dirty="0">
                <a:solidFill>
                  <a:schemeClr val="tx1"/>
                </a:solidFill>
              </a:rPr>
              <a:t>	       on Tishri </a:t>
            </a:r>
            <a:r>
              <a:rPr lang="en-US" b="1" dirty="0">
                <a:solidFill>
                  <a:srgbClr val="FF0000"/>
                </a:solidFill>
              </a:rPr>
              <a:t>10, </a:t>
            </a:r>
            <a:r>
              <a:rPr lang="en-US" dirty="0">
                <a:solidFill>
                  <a:schemeClr val="tx1"/>
                </a:solidFill>
              </a:rPr>
              <a:t>and a </a:t>
            </a:r>
            <a:r>
              <a:rPr lang="en-US" b="1" dirty="0">
                <a:solidFill>
                  <a:srgbClr val="00B0F0"/>
                </a:solidFill>
              </a:rPr>
              <a:t>Sabbath</a:t>
            </a:r>
            <a:r>
              <a:rPr lang="en-US" dirty="0">
                <a:solidFill>
                  <a:schemeClr val="tx1"/>
                </a:solidFill>
              </a:rPr>
              <a:t> day as well</a:t>
            </a:r>
            <a:r>
              <a:rPr lang="en-US" b="1" dirty="0">
                <a:solidFill>
                  <a:srgbClr val="FF0000"/>
                </a:solidFill>
              </a:rPr>
              <a:t>?? </a:t>
            </a:r>
          </a:p>
        </p:txBody>
      </p:sp>
      <p:sp>
        <p:nvSpPr>
          <p:cNvPr id="5" name="Slide Number Placeholder 4"/>
          <p:cNvSpPr>
            <a:spLocks noGrp="1"/>
          </p:cNvSpPr>
          <p:nvPr>
            <p:ph type="sldNum" sz="quarter" idx="12"/>
          </p:nvPr>
        </p:nvSpPr>
        <p:spPr>
          <a:xfrm>
            <a:off x="11567159" y="6333820"/>
            <a:ext cx="463545" cy="365125"/>
          </a:xfrm>
        </p:spPr>
        <p:txBody>
          <a:bodyPr/>
          <a:lstStyle/>
          <a:p>
            <a:fld id="{0FAB87E4-7748-4117-92E5-790DAABEC644}" type="slidenum">
              <a:rPr lang="en-US" sz="1400" b="1" smtClean="0">
                <a:solidFill>
                  <a:schemeClr val="tx1"/>
                </a:solidFill>
              </a:rPr>
              <a:t>23</a:t>
            </a:fld>
            <a:endParaRPr lang="en-US" sz="1400" b="1"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7760676"/>
              </p:ext>
            </p:extLst>
          </p:nvPr>
        </p:nvGraphicFramePr>
        <p:xfrm>
          <a:off x="822958" y="4258824"/>
          <a:ext cx="10469879" cy="914400"/>
        </p:xfrm>
        <a:graphic>
          <a:graphicData uri="http://schemas.openxmlformats.org/drawingml/2006/table">
            <a:tbl>
              <a:tblPr firstRow="1" bandRow="1">
                <a:tableStyleId>{5C22544A-7EE6-4342-B048-85BDC9FD1C3A}</a:tableStyleId>
              </a:tblPr>
              <a:tblGrid>
                <a:gridCol w="53848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301240">
                  <a:extLst>
                    <a:ext uri="{9D8B030D-6E8A-4147-A177-3AD203B41FA5}">
                      <a16:colId xmlns:a16="http://schemas.microsoft.com/office/drawing/2014/main" val="20002"/>
                    </a:ext>
                  </a:extLst>
                </a:gridCol>
                <a:gridCol w="246888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2377440">
                  <a:extLst>
                    <a:ext uri="{9D8B030D-6E8A-4147-A177-3AD203B41FA5}">
                      <a16:colId xmlns:a16="http://schemas.microsoft.com/office/drawing/2014/main" val="20005"/>
                    </a:ext>
                  </a:extLst>
                </a:gridCol>
                <a:gridCol w="2346957">
                  <a:extLst>
                    <a:ext uri="{9D8B030D-6E8A-4147-A177-3AD203B41FA5}">
                      <a16:colId xmlns:a16="http://schemas.microsoft.com/office/drawing/2014/main" val="20006"/>
                    </a:ext>
                  </a:extLst>
                </a:gridCol>
              </a:tblGrid>
              <a:tr h="370840">
                <a:tc>
                  <a:txBody>
                    <a:bodyPr/>
                    <a:lstStyle/>
                    <a:p>
                      <a:endParaRPr lang="en-US" sz="800" dirty="0"/>
                    </a:p>
                    <a:p>
                      <a:r>
                        <a:rPr lang="en-US" sz="2800" b="1" dirty="0">
                          <a:ln>
                            <a:solidFill>
                              <a:schemeClr val="accent6">
                                <a:lumMod val="50000"/>
                              </a:schemeClr>
                            </a:solidFill>
                          </a:ln>
                        </a:rPr>
                        <a:t>8</a:t>
                      </a:r>
                    </a:p>
                    <a:p>
                      <a:endParaRPr lang="en-US" dirty="0"/>
                    </a:p>
                  </a:txBody>
                  <a:tcPr>
                    <a:cell3D prstMaterial="dkEdge">
                      <a:bevel w="77470" h="12700" prst="softRound"/>
                      <a:lightRig rig="flood" dir="t"/>
                    </a:cell3D>
                    <a:solidFill>
                      <a:schemeClr val="accent6"/>
                    </a:solidFill>
                  </a:tcPr>
                </a:tc>
                <a:tc>
                  <a:txBody>
                    <a:bodyPr/>
                    <a:lstStyle/>
                    <a:p>
                      <a:endParaRPr lang="en-US" dirty="0"/>
                    </a:p>
                  </a:txBody>
                  <a:tcPr>
                    <a:cell3D prstMaterial="dkEdge">
                      <a:bevel w="77470" h="12700" prst="softRound"/>
                      <a:lightRig rig="flood" dir="t"/>
                    </a:cell3D>
                    <a:solidFill>
                      <a:schemeClr val="accent2">
                        <a:lumMod val="60000"/>
                        <a:lumOff val="40000"/>
                      </a:schemeClr>
                    </a:solidFill>
                  </a:tcPr>
                </a:tc>
                <a:tc>
                  <a:txBody>
                    <a:bodyPr/>
                    <a:lstStyle/>
                    <a:p>
                      <a:pPr algn="ctr"/>
                      <a:r>
                        <a:rPr lang="en-US" dirty="0">
                          <a:solidFill>
                            <a:schemeClr val="bg1"/>
                          </a:solidFill>
                        </a:rPr>
                        <a:t>Tishri 9</a:t>
                      </a:r>
                      <a:br>
                        <a:rPr lang="en-US" dirty="0">
                          <a:solidFill>
                            <a:schemeClr val="bg1"/>
                          </a:solidFill>
                        </a:rPr>
                      </a:br>
                      <a:r>
                        <a:rPr lang="en-US" dirty="0">
                          <a:solidFill>
                            <a:schemeClr val="bg1"/>
                          </a:solidFill>
                        </a:rPr>
                        <a:t>Preparation/Sabbath (???)</a:t>
                      </a:r>
                    </a:p>
                  </a:txBody>
                  <a:tcPr>
                    <a:cell3D prstMaterial="dkEdge">
                      <a:bevel w="77470" h="12700" prst="softRound"/>
                      <a:lightRig rig="flood" dir="t"/>
                    </a:cell3D>
                    <a:solidFill>
                      <a:schemeClr val="tx1"/>
                    </a:solidFill>
                  </a:tcPr>
                </a:tc>
                <a:tc>
                  <a:txBody>
                    <a:bodyPr/>
                    <a:lstStyle/>
                    <a:p>
                      <a:pPr algn="ctr"/>
                      <a:r>
                        <a:rPr lang="en-US" dirty="0">
                          <a:ln>
                            <a:solidFill>
                              <a:schemeClr val="bg2">
                                <a:lumMod val="25000"/>
                              </a:schemeClr>
                            </a:solidFill>
                          </a:ln>
                          <a:solidFill>
                            <a:schemeClr val="tx1">
                              <a:lumMod val="65000"/>
                              <a:lumOff val="35000"/>
                            </a:schemeClr>
                          </a:solidFill>
                        </a:rPr>
                        <a:t>Tishri 9</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Preparation/Sabbath</a:t>
                      </a:r>
                      <a:br>
                        <a:rPr lang="en-US" dirty="0">
                          <a:ln>
                            <a:solidFill>
                              <a:schemeClr val="bg2">
                                <a:lumMod val="25000"/>
                              </a:schemeClr>
                            </a:solidFill>
                          </a:ln>
                          <a:solidFill>
                            <a:schemeClr val="tx1">
                              <a:lumMod val="65000"/>
                              <a:lumOff val="35000"/>
                            </a:schemeClr>
                          </a:solidFill>
                        </a:rPr>
                      </a:br>
                      <a:r>
                        <a:rPr lang="en-US" dirty="0">
                          <a:ln>
                            <a:solidFill>
                              <a:schemeClr val="bg2">
                                <a:lumMod val="25000"/>
                              </a:schemeClr>
                            </a:solidFill>
                          </a:ln>
                          <a:solidFill>
                            <a:schemeClr val="tx1">
                              <a:lumMod val="65000"/>
                              <a:lumOff val="35000"/>
                            </a:schemeClr>
                          </a:solidFill>
                        </a:rPr>
                        <a:t>(???)</a:t>
                      </a:r>
                    </a:p>
                  </a:txBody>
                  <a:tcPr>
                    <a:cell3D prstMaterial="dkEdge">
                      <a:bevel w="77470" h="12700" prst="softRound"/>
                      <a:lightRig rig="flood" dir="t"/>
                    </a:cell3D>
                    <a:solidFill>
                      <a:schemeClr val="bg1"/>
                    </a:solidFill>
                  </a:tcPr>
                </a:tc>
                <a:tc>
                  <a:txBody>
                    <a:bodyPr/>
                    <a:lstStyle/>
                    <a:p>
                      <a:endParaRPr lang="en-US" dirty="0"/>
                    </a:p>
                  </a:txBody>
                  <a:tcPr>
                    <a:cell3D prstMaterial="dkEdge">
                      <a:bevel w="77470" h="12700" prst="softRound"/>
                      <a:lightRig rig="flood" dir="t"/>
                    </a:cell3D>
                    <a:solidFill>
                      <a:schemeClr val="accent4">
                        <a:lumMod val="60000"/>
                        <a:lumOff val="40000"/>
                      </a:schemeClr>
                    </a:solidFill>
                  </a:tcPr>
                </a:tc>
                <a:tc>
                  <a:txBody>
                    <a:bodyPr/>
                    <a:lstStyle/>
                    <a:p>
                      <a:pPr algn="ctr"/>
                      <a:r>
                        <a:rPr lang="en-US" dirty="0">
                          <a:ln>
                            <a:solidFill>
                              <a:srgbClr val="0070C0"/>
                            </a:solidFill>
                          </a:ln>
                          <a:solidFill>
                            <a:srgbClr val="00B0F0"/>
                          </a:solidFill>
                        </a:rPr>
                        <a:t>Tishri 10</a:t>
                      </a:r>
                      <a:br>
                        <a:rPr lang="en-US" dirty="0">
                          <a:ln>
                            <a:solidFill>
                              <a:srgbClr val="0070C0"/>
                            </a:solidFill>
                          </a:ln>
                          <a:solidFill>
                            <a:srgbClr val="00B0F0"/>
                          </a:solidFill>
                        </a:rPr>
                      </a:br>
                      <a:r>
                        <a:rPr lang="en-US" dirty="0">
                          <a:ln>
                            <a:solidFill>
                              <a:srgbClr val="0070C0"/>
                            </a:solidFill>
                          </a:ln>
                          <a:solidFill>
                            <a:srgbClr val="00B0F0"/>
                          </a:solidFill>
                        </a:rPr>
                        <a:t>Atonement</a:t>
                      </a:r>
                      <a:br>
                        <a:rPr lang="en-US" dirty="0">
                          <a:ln>
                            <a:solidFill>
                              <a:srgbClr val="0070C0"/>
                            </a:solidFill>
                          </a:ln>
                          <a:solidFill>
                            <a:srgbClr val="00B0F0"/>
                          </a:solidFill>
                        </a:rPr>
                      </a:br>
                      <a:r>
                        <a:rPr lang="en-US" dirty="0">
                          <a:ln>
                            <a:solidFill>
                              <a:srgbClr val="0070C0"/>
                            </a:solidFill>
                          </a:ln>
                          <a:solidFill>
                            <a:srgbClr val="00B0F0"/>
                          </a:solidFill>
                        </a:rPr>
                        <a:t>Sabbath</a:t>
                      </a:r>
                    </a:p>
                  </a:txBody>
                  <a:tcPr>
                    <a:cell3D prstMaterial="dkEdge">
                      <a:bevel w="77470" h="12700" prst="softRound"/>
                      <a:lightRig rig="flood" dir="t"/>
                    </a:cell3D>
                    <a:solidFill>
                      <a:schemeClr val="tx1"/>
                    </a:solidFill>
                  </a:tcPr>
                </a:tc>
                <a:tc>
                  <a:txBody>
                    <a:bodyPr/>
                    <a:lstStyle/>
                    <a:p>
                      <a:pPr algn="ctr"/>
                      <a:r>
                        <a:rPr lang="en-US" dirty="0">
                          <a:ln>
                            <a:solidFill>
                              <a:srgbClr val="002060"/>
                            </a:solidFill>
                          </a:ln>
                          <a:solidFill>
                            <a:srgbClr val="00B0F0"/>
                          </a:solidFill>
                        </a:rPr>
                        <a:t>Tishri 10</a:t>
                      </a:r>
                      <a:br>
                        <a:rPr lang="en-US" dirty="0">
                          <a:ln>
                            <a:solidFill>
                              <a:srgbClr val="002060"/>
                            </a:solidFill>
                          </a:ln>
                          <a:solidFill>
                            <a:srgbClr val="00B0F0"/>
                          </a:solidFill>
                        </a:rPr>
                      </a:br>
                      <a:r>
                        <a:rPr lang="en-US" dirty="0">
                          <a:ln>
                            <a:solidFill>
                              <a:srgbClr val="002060"/>
                            </a:solidFill>
                          </a:ln>
                          <a:solidFill>
                            <a:srgbClr val="00B0F0"/>
                          </a:solidFill>
                        </a:rPr>
                        <a:t>Atonement</a:t>
                      </a:r>
                      <a:br>
                        <a:rPr lang="en-US" dirty="0">
                          <a:ln>
                            <a:solidFill>
                              <a:srgbClr val="002060"/>
                            </a:solidFill>
                          </a:ln>
                          <a:solidFill>
                            <a:srgbClr val="00B0F0"/>
                          </a:solidFill>
                        </a:rPr>
                      </a:br>
                      <a:r>
                        <a:rPr lang="en-US" dirty="0">
                          <a:ln>
                            <a:solidFill>
                              <a:srgbClr val="002060"/>
                            </a:solidFill>
                          </a:ln>
                          <a:solidFill>
                            <a:srgbClr val="00B0F0"/>
                          </a:solidFill>
                        </a:rPr>
                        <a:t>Sabbath</a:t>
                      </a:r>
                    </a:p>
                  </a:txBody>
                  <a:tcPr>
                    <a:cell3D prstMaterial="dkEdge">
                      <a:bevel w="77470" h="12700" prst="softRound"/>
                      <a:lightRig rig="flood" dir="t"/>
                    </a:cell3D>
                    <a:solidFill>
                      <a:schemeClr val="bg1"/>
                    </a:solidFill>
                  </a:tcPr>
                </a:tc>
                <a:extLst>
                  <a:ext uri="{0D108BD9-81ED-4DB2-BD59-A6C34878D82A}">
                    <a16:rowId xmlns:a16="http://schemas.microsoft.com/office/drawing/2014/main" val="10000"/>
                  </a:ext>
                </a:extLst>
              </a:tr>
            </a:tbl>
          </a:graphicData>
        </a:graphic>
      </p:graphicFrame>
      <p:sp>
        <p:nvSpPr>
          <p:cNvPr id="11" name="Left Bracket 10"/>
          <p:cNvSpPr/>
          <p:nvPr/>
        </p:nvSpPr>
        <p:spPr>
          <a:xfrm rot="5400000">
            <a:off x="3755400" y="1701736"/>
            <a:ext cx="230504" cy="4892245"/>
          </a:xfrm>
          <a:prstGeom prst="leftBracket">
            <a:avLst>
              <a:gd name="adj" fmla="val 91111"/>
            </a:avLst>
          </a:prstGeom>
          <a:solidFill>
            <a:schemeClr val="accent2">
              <a:lumMod val="75000"/>
            </a:schemeClr>
          </a:solidFill>
          <a:ln w="38100">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p:cNvSpPr/>
          <p:nvPr/>
        </p:nvSpPr>
        <p:spPr>
          <a:xfrm rot="5400000">
            <a:off x="8719830" y="1728407"/>
            <a:ext cx="230504" cy="4838904"/>
          </a:xfrm>
          <a:prstGeom prst="leftBracket">
            <a:avLst>
              <a:gd name="adj" fmla="val 91111"/>
            </a:avLst>
          </a:prstGeom>
          <a:solidFill>
            <a:srgbClr val="9D3BFF"/>
          </a:solidFill>
          <a:ln w="38100">
            <a:solidFill>
              <a:srgbClr val="7030A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rot="16200000">
            <a:off x="6003912" y="571056"/>
            <a:ext cx="653873" cy="9888014"/>
          </a:xfrm>
          <a:prstGeom prst="leftBrace">
            <a:avLst>
              <a:gd name="adj1" fmla="val 75441"/>
              <a:gd name="adj2" fmla="val 50370"/>
            </a:avLst>
          </a:prstGeom>
          <a:gradFill>
            <a:gsLst>
              <a:gs pos="47000">
                <a:schemeClr val="accent2">
                  <a:lumMod val="60000"/>
                  <a:lumOff val="40000"/>
                </a:schemeClr>
              </a:gs>
              <a:gs pos="55000">
                <a:schemeClr val="accent4">
                  <a:lumMod val="60000"/>
                  <a:lumOff val="40000"/>
                </a:schemeClr>
              </a:gs>
            </a:gsLst>
            <a:lin ang="5400000" scaled="0"/>
          </a:gradFill>
          <a:ln w="76200">
            <a:solidFill>
              <a:srgbClr val="B0511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a:off x="1386840" y="3073400"/>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70774" y="2282952"/>
            <a:ext cx="0" cy="3258312"/>
          </a:xfrm>
          <a:prstGeom prst="line">
            <a:avLst/>
          </a:prstGeom>
          <a:ln w="76200">
            <a:solidFill>
              <a:srgbClr val="C55A11"/>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83998" y="3083559"/>
            <a:ext cx="0" cy="2104567"/>
          </a:xfrm>
          <a:prstGeom prst="line">
            <a:avLst/>
          </a:prstGeom>
          <a:ln w="76200">
            <a:solidFill>
              <a:schemeClr val="accent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52222" y="3931921"/>
            <a:ext cx="419620" cy="1395488"/>
          </a:xfrm>
          <a:prstGeom prst="ellipse">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3213717" y="1264920"/>
            <a:ext cx="5544203" cy="400110"/>
          </a:xfrm>
          <a:prstGeom prst="rect">
            <a:avLst/>
          </a:prstGeom>
          <a:noFill/>
        </p:spPr>
        <p:txBody>
          <a:bodyPr wrap="square" rtlCol="0">
            <a:spAutoFit/>
            <a:scene3d>
              <a:camera prst="orthographicFront"/>
              <a:lightRig rig="threePt" dir="t"/>
            </a:scene3d>
            <a:sp3d extrusionH="57150">
              <a:bevelT w="38100" h="38100"/>
            </a:sp3d>
          </a:bodyPr>
          <a:lstStyle/>
          <a:p>
            <a:r>
              <a:rPr lang="en-US" b="1" dirty="0"/>
              <a:t>Atonement Day(</a:t>
            </a:r>
            <a:r>
              <a:rPr lang="en-US" b="1" dirty="0">
                <a:effectLst>
                  <a:glow rad="228600">
                    <a:schemeClr val="accent4">
                      <a:satMod val="175000"/>
                      <a:alpha val="40000"/>
                    </a:schemeClr>
                  </a:glow>
                </a:effectLst>
              </a:rPr>
              <a:t>s</a:t>
            </a:r>
            <a:r>
              <a:rPr lang="en-US" b="1" dirty="0"/>
              <a:t>) of  </a:t>
            </a:r>
            <a:r>
              <a:rPr lang="en-US" sz="2000" b="1" u="sng" dirty="0">
                <a:solidFill>
                  <a:srgbClr val="B05110"/>
                </a:solidFill>
                <a:effectLst>
                  <a:glow rad="228600">
                    <a:schemeClr val="accent4">
                      <a:satMod val="175000"/>
                      <a:alpha val="40000"/>
                    </a:schemeClr>
                  </a:glow>
                </a:effectLst>
              </a:rPr>
              <a:t>Sunset Theory</a:t>
            </a:r>
            <a:r>
              <a:rPr lang="en-US" sz="2000" b="1" dirty="0">
                <a:solidFill>
                  <a:srgbClr val="B05110"/>
                </a:solidFill>
              </a:rPr>
              <a:t>?</a:t>
            </a:r>
            <a:r>
              <a:rPr lang="en-US" sz="1400" dirty="0">
                <a:solidFill>
                  <a:srgbClr val="B05110"/>
                </a:solidFill>
              </a:rPr>
              <a:t> </a:t>
            </a:r>
            <a:endParaRPr lang="en-US" dirty="0">
              <a:solidFill>
                <a:srgbClr val="B05110"/>
              </a:solidFill>
            </a:endParaRPr>
          </a:p>
        </p:txBody>
      </p:sp>
      <p:sp>
        <p:nvSpPr>
          <p:cNvPr id="22" name="TextBox 21"/>
          <p:cNvSpPr txBox="1"/>
          <p:nvPr/>
        </p:nvSpPr>
        <p:spPr>
          <a:xfrm>
            <a:off x="401320" y="2204720"/>
            <a:ext cx="605028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75000"/>
                    <a:lumOff val="25000"/>
                  </a:schemeClr>
                </a:solidFill>
                <a:effectLst>
                  <a:innerShdw blurRad="69850" dist="43180" dir="5400000">
                    <a:srgbClr val="000000">
                      <a:alpha val="65000"/>
                    </a:srgbClr>
                  </a:innerShdw>
                </a:effectLst>
              </a:rPr>
              <a:t>Tishri 9 - </a:t>
            </a:r>
            <a:r>
              <a:rPr lang="en-US" sz="2400" b="1" dirty="0">
                <a:ln w="1905">
                  <a:solidFill>
                    <a:schemeClr val="tx1">
                      <a:lumMod val="50000"/>
                      <a:lumOff val="50000"/>
                    </a:schemeClr>
                  </a:solidFill>
                </a:ln>
                <a:solidFill>
                  <a:srgbClr val="9D3BFF"/>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rgbClr val="9D3BFF"/>
                </a:solidFill>
              </a:rPr>
              <a:t>Even</a:t>
            </a:r>
            <a:r>
              <a:rPr lang="en-US" sz="2400" b="1" dirty="0">
                <a:ln w="1905">
                  <a:solidFill>
                    <a:schemeClr val="tx1">
                      <a:lumMod val="50000"/>
                      <a:lumOff val="50000"/>
                    </a:schemeClr>
                  </a:solidFill>
                </a:ln>
                <a:solidFill>
                  <a:srgbClr val="9D3BFF"/>
                </a:solidFill>
                <a:effectLst>
                  <a:innerShdw blurRad="69850" dist="43180" dir="5400000">
                    <a:srgbClr val="000000">
                      <a:alpha val="65000"/>
                    </a:srgbClr>
                  </a:innerShdw>
                </a:effectLst>
              </a:rPr>
              <a:t>”</a:t>
            </a:r>
            <a:r>
              <a:rPr lang="en-US" sz="2400" b="1" dirty="0">
                <a:ln w="1905"/>
                <a:solidFill>
                  <a:schemeClr val="tx1">
                    <a:lumMod val="75000"/>
                    <a:lumOff val="25000"/>
                  </a:schemeClr>
                </a:solidFill>
                <a:effectLst>
                  <a:innerShdw blurRad="69850" dist="43180" dir="5400000">
                    <a:srgbClr val="000000">
                      <a:alpha val="65000"/>
                    </a:srgbClr>
                  </a:innerShdw>
                </a:effectLst>
              </a:rPr>
              <a:t> mixture of light &amp; darkness</a:t>
            </a:r>
          </a:p>
        </p:txBody>
      </p:sp>
      <p:sp>
        <p:nvSpPr>
          <p:cNvPr id="23" name="TextBox 22"/>
          <p:cNvSpPr txBox="1"/>
          <p:nvPr/>
        </p:nvSpPr>
        <p:spPr>
          <a:xfrm>
            <a:off x="6621780" y="2204720"/>
            <a:ext cx="543560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a:t>
            </a:r>
            <a:r>
              <a:rPr lang="en-US" sz="2400" b="1" u="sng" dirty="0">
                <a:ln w="1905">
                  <a:solidFill>
                    <a:schemeClr val="tx1">
                      <a:lumMod val="50000"/>
                      <a:lumOff val="50000"/>
                    </a:schemeClr>
                  </a:solidFill>
                </a:ln>
                <a:solidFill>
                  <a:srgbClr val="00B0F0"/>
                </a:solidFill>
                <a:effectLst>
                  <a:innerShdw blurRad="69850" dist="43180" dir="5400000">
                    <a:srgbClr val="000000">
                      <a:alpha val="65000"/>
                    </a:srgbClr>
                  </a:innerShdw>
                </a:effectLst>
              </a:rPr>
              <a:t>Even</a:t>
            </a:r>
            <a:r>
              <a:rPr lang="en-US" sz="2400" b="1" dirty="0">
                <a:ln w="1905">
                  <a:solidFill>
                    <a:schemeClr val="tx1">
                      <a:lumMod val="50000"/>
                      <a:lumOff val="50000"/>
                    </a:schemeClr>
                  </a:solidFill>
                </a:ln>
                <a:solidFill>
                  <a:srgbClr val="00B0F0"/>
                </a:solidFill>
                <a:effectLst>
                  <a:innerShdw blurRad="69850" dist="43180" dir="5400000">
                    <a:srgbClr val="000000">
                      <a:alpha val="65000"/>
                    </a:srgbClr>
                  </a:innerShdw>
                </a:effectLst>
              </a:rPr>
              <a:t>” </a:t>
            </a:r>
            <a:r>
              <a:rPr lang="en-US" sz="2400" b="1" dirty="0">
                <a:ln w="1905"/>
                <a:solidFill>
                  <a:schemeClr val="tx1">
                    <a:lumMod val="65000"/>
                    <a:lumOff val="35000"/>
                  </a:schemeClr>
                </a:solidFill>
                <a:effectLst>
                  <a:innerShdw blurRad="69850" dist="43180" dir="5400000">
                    <a:srgbClr val="000000">
                      <a:alpha val="65000"/>
                    </a:srgbClr>
                  </a:innerShdw>
                </a:effectLst>
              </a:rPr>
              <a:t>of</a:t>
            </a:r>
            <a:r>
              <a:rPr lang="en-US" sz="2400" b="1" dirty="0">
                <a:ln w="1905"/>
                <a:solidFill>
                  <a:srgbClr val="9D3BFF"/>
                </a:solidFill>
                <a:effectLst>
                  <a:innerShdw blurRad="69850" dist="43180" dir="5400000">
                    <a:srgbClr val="000000">
                      <a:alpha val="65000"/>
                    </a:srgbClr>
                  </a:innerShdw>
                </a:effectLst>
              </a:rPr>
              <a:t> Tishri 10 - </a:t>
            </a:r>
            <a:r>
              <a:rPr lang="en-US" sz="2400" b="1" dirty="0">
                <a:ln w="1905"/>
                <a:solidFill>
                  <a:srgbClr val="0070C0"/>
                </a:solidFill>
                <a:effectLst>
                  <a:innerShdw blurRad="69850" dist="43180" dir="5400000">
                    <a:srgbClr val="000000">
                      <a:alpha val="65000"/>
                    </a:srgbClr>
                  </a:innerShdw>
                </a:effectLst>
              </a:rPr>
              <a:t>Atonement Day</a:t>
            </a:r>
          </a:p>
        </p:txBody>
      </p:sp>
      <p:sp>
        <p:nvSpPr>
          <p:cNvPr id="24" name="TextBox 23"/>
          <p:cNvSpPr txBox="1"/>
          <p:nvPr/>
        </p:nvSpPr>
        <p:spPr>
          <a:xfrm>
            <a:off x="840944"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5" name="TextBox 24"/>
          <p:cNvSpPr txBox="1"/>
          <p:nvPr/>
        </p:nvSpPr>
        <p:spPr>
          <a:xfrm>
            <a:off x="10755105" y="2693610"/>
            <a:ext cx="1094536"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ln>
                  <a:solidFill>
                    <a:schemeClr val="accent2">
                      <a:lumMod val="50000"/>
                    </a:schemeClr>
                  </a:solidFill>
                </a:ln>
                <a:solidFill>
                  <a:schemeClr val="accent2">
                    <a:lumMod val="75000"/>
                  </a:schemeClr>
                </a:solidFill>
                <a:effectLst>
                  <a:glow rad="228600">
                    <a:schemeClr val="accent4">
                      <a:satMod val="175000"/>
                      <a:alpha val="40000"/>
                    </a:schemeClr>
                  </a:glow>
                </a:effectLst>
              </a:rPr>
              <a:t>Sunset</a:t>
            </a:r>
            <a:endParaRPr lang="en-US" sz="2000" dirty="0">
              <a:ln>
                <a:solidFill>
                  <a:schemeClr val="accent2">
                    <a:lumMod val="50000"/>
                  </a:schemeClr>
                </a:solidFill>
              </a:ln>
              <a:solidFill>
                <a:schemeClr val="accent2">
                  <a:lumMod val="75000"/>
                </a:schemeClr>
              </a:solidFill>
            </a:endParaRPr>
          </a:p>
        </p:txBody>
      </p:sp>
      <p:sp>
        <p:nvSpPr>
          <p:cNvPr id="26" name="TextBox 25"/>
          <p:cNvSpPr txBox="1"/>
          <p:nvPr/>
        </p:nvSpPr>
        <p:spPr>
          <a:xfrm>
            <a:off x="1522524" y="292801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7" name="TextBox 26"/>
          <p:cNvSpPr txBox="1"/>
          <p:nvPr/>
        </p:nvSpPr>
        <p:spPr>
          <a:xfrm>
            <a:off x="6415630" y="292801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rgbClr val="E329D6"/>
                </a:solidFill>
                <a:effectLst>
                  <a:innerShdw blurRad="69850" dist="43180" dir="5400000">
                    <a:srgbClr val="000000">
                      <a:alpha val="65000"/>
                    </a:srgbClr>
                  </a:innerShdw>
                </a:effectLst>
              </a:rPr>
              <a:t> </a:t>
            </a:r>
            <a:r>
              <a:rPr lang="en-US" sz="2000" b="1" dirty="0">
                <a:ln w="1905"/>
                <a:solidFill>
                  <a:schemeClr val="tx1">
                    <a:lumMod val="75000"/>
                    <a:lumOff val="25000"/>
                  </a:schemeClr>
                </a:solidFill>
                <a:effectLst>
                  <a:innerShdw blurRad="69850" dist="43180" dir="5400000">
                    <a:srgbClr val="000000">
                      <a:alpha val="65000"/>
                    </a:srgbClr>
                  </a:innerShdw>
                </a:effectLst>
              </a:rPr>
              <a:t>24 HRS of affliction</a:t>
            </a:r>
          </a:p>
        </p:txBody>
      </p:sp>
      <p:sp>
        <p:nvSpPr>
          <p:cNvPr id="28" name="TextBox 27"/>
          <p:cNvSpPr txBox="1"/>
          <p:nvPr/>
        </p:nvSpPr>
        <p:spPr>
          <a:xfrm>
            <a:off x="1495624" y="3364894"/>
            <a:ext cx="4838908"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a:ln w="1905"/>
                <a:solidFill>
                  <a:srgbClr val="E329D6"/>
                </a:solidFill>
                <a:effectLst>
                  <a:innerShdw blurRad="69850" dist="43180" dir="5400000">
                    <a:srgbClr val="000000">
                      <a:alpha val="65000"/>
                    </a:srgbClr>
                  </a:innerShdw>
                </a:effectLst>
              </a:rPr>
              <a:t> 24 HRS of Sabbath</a:t>
            </a:r>
          </a:p>
        </p:txBody>
      </p:sp>
      <p:sp>
        <p:nvSpPr>
          <p:cNvPr id="29" name="TextBox 28"/>
          <p:cNvSpPr txBox="1"/>
          <p:nvPr/>
        </p:nvSpPr>
        <p:spPr>
          <a:xfrm>
            <a:off x="6442264" y="3364894"/>
            <a:ext cx="4846526"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u="sng" dirty="0">
                <a:ln w="1905"/>
                <a:solidFill>
                  <a:srgbClr val="E329D6"/>
                </a:solidFill>
                <a:effectLst>
                  <a:glow rad="127000">
                    <a:srgbClr val="FFFF00"/>
                  </a:glow>
                  <a:innerShdw blurRad="69850" dist="43180" dir="5400000">
                    <a:srgbClr val="000000">
                      <a:alpha val="65000"/>
                    </a:srgbClr>
                  </a:innerShdw>
                </a:effectLst>
              </a:rPr>
              <a:t>2</a:t>
            </a:r>
            <a:r>
              <a:rPr lang="en-US" sz="2000" b="1" u="sng" baseline="30000" dirty="0">
                <a:ln w="1905"/>
                <a:solidFill>
                  <a:srgbClr val="E329D6"/>
                </a:solidFill>
                <a:effectLst>
                  <a:glow rad="127000">
                    <a:srgbClr val="FFFF00"/>
                  </a:glow>
                  <a:innerShdw blurRad="69850" dist="43180" dir="5400000">
                    <a:srgbClr val="000000">
                      <a:alpha val="65000"/>
                    </a:srgbClr>
                  </a:innerShdw>
                </a:effectLst>
              </a:rPr>
              <a:t>nd</a:t>
            </a:r>
            <a:r>
              <a:rPr lang="en-US" sz="2000" b="1" dirty="0">
                <a:ln w="1905"/>
                <a:solidFill>
                  <a:schemeClr val="tx1">
                    <a:lumMod val="75000"/>
                    <a:lumOff val="25000"/>
                  </a:schemeClr>
                </a:solidFill>
                <a:effectLst>
                  <a:innerShdw blurRad="69850" dist="43180" dir="5400000">
                    <a:srgbClr val="000000">
                      <a:alpha val="65000"/>
                    </a:srgbClr>
                  </a:innerShdw>
                </a:effectLst>
              </a:rPr>
              <a:t> 24 HRS of Sabbath</a:t>
            </a:r>
          </a:p>
        </p:txBody>
      </p:sp>
      <p:cxnSp>
        <p:nvCxnSpPr>
          <p:cNvPr id="35" name="Straight Arrow Connector 34"/>
          <p:cNvCxnSpPr/>
          <p:nvPr/>
        </p:nvCxnSpPr>
        <p:spPr>
          <a:xfrm flipH="1">
            <a:off x="1424530" y="3155275"/>
            <a:ext cx="1387250" cy="172849"/>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1424530" y="3564949"/>
            <a:ext cx="1440588" cy="200055"/>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415630" y="3157791"/>
            <a:ext cx="1120550" cy="101664"/>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415630" y="3576343"/>
            <a:ext cx="1173888" cy="11526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0110480" y="3582760"/>
            <a:ext cx="1135176" cy="126606"/>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10912" y="3582705"/>
            <a:ext cx="1244903" cy="100027"/>
          </a:xfrm>
          <a:prstGeom prst="straightConnector1">
            <a:avLst/>
          </a:prstGeom>
          <a:ln w="38100">
            <a:solidFill>
              <a:srgbClr val="E329D6"/>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789676" y="1646742"/>
            <a:ext cx="517956" cy="558486"/>
          </a:xfrm>
          <a:prstGeom prst="straightConnector1">
            <a:avLst/>
          </a:prstGeom>
          <a:ln w="76200">
            <a:solidFill>
              <a:srgbClr val="B05110"/>
            </a:solidFill>
            <a:headEnd type="none"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711902" y="5794054"/>
            <a:ext cx="7407456"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Atonement Day(</a:t>
            </a:r>
            <a:r>
              <a:rPr lang="en-US" b="1" u="sng"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s</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sz="2400"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a:t>
            </a:r>
            <a:r>
              <a:rPr lang="en-US" b="1" i="1" dirty="0">
                <a:ln w="1905">
                  <a:solidFill>
                    <a:srgbClr val="002060"/>
                  </a:solidFill>
                </a:ln>
                <a:solidFill>
                  <a:srgbClr val="FF0000"/>
                </a:solidFill>
                <a:effectLst>
                  <a:innerShdw blurRad="69850" dist="43180" dir="5400000">
                    <a:srgbClr val="000000">
                      <a:alpha val="65000"/>
                    </a:srgbClr>
                  </a:innerShdw>
                </a:effectLst>
                <a:latin typeface="Arial Rounded MT Bold" pitchFamily="34" charset="0"/>
              </a:rPr>
              <a:t>  </a:t>
            </a:r>
            <a:r>
              <a:rPr lang="en-US" b="1" i="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Tishri 9 &amp; 10 –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Atonement Affliction – </a:t>
            </a:r>
            <a:r>
              <a:rPr lang="en-US" b="1" dirty="0">
                <a:ln w="1905">
                  <a:solidFill>
                    <a:srgbClr val="002060"/>
                  </a:solidFill>
                </a:ln>
                <a:solidFill>
                  <a:schemeClr val="tx1">
                    <a:lumMod val="65000"/>
                    <a:lumOff val="35000"/>
                  </a:schemeClr>
                </a:solidFill>
                <a:effectLst>
                  <a:innerShdw blurRad="69850" dist="43180" dir="5400000">
                    <a:srgbClr val="000000">
                      <a:alpha val="65000"/>
                    </a:srgbClr>
                  </a:innerShdw>
                </a:effectLst>
                <a:latin typeface="Arial Rounded MT Bold" pitchFamily="34" charset="0"/>
              </a:rPr>
              <a:t>48 hours </a:t>
            </a:r>
            <a:r>
              <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Scriptures</a:t>
            </a:r>
            <a:r>
              <a:rPr lang="en-US" sz="2400" b="1" dirty="0">
                <a:ln w="1905">
                  <a:solidFill>
                    <a:srgbClr val="002060"/>
                  </a:solidFill>
                </a:ln>
                <a:solidFill>
                  <a:schemeClr val="tx1">
                    <a:lumMod val="65000"/>
                    <a:lumOff val="35000"/>
                  </a:schemeClr>
                </a:solidFill>
                <a:effectLst>
                  <a:glow rad="228600">
                    <a:schemeClr val="accent2">
                      <a:satMod val="175000"/>
                      <a:alpha val="40000"/>
                    </a:schemeClr>
                  </a:glow>
                  <a:innerShdw blurRad="69850" dist="43180" dir="5400000">
                    <a:srgbClr val="000000">
                      <a:alpha val="65000"/>
                    </a:srgbClr>
                  </a:innerShdw>
                </a:effectLst>
                <a:latin typeface="Arial Rounded MT Bold" pitchFamily="34" charset="0"/>
              </a:rPr>
              <a:t>?</a:t>
            </a:r>
            <a:r>
              <a:rPr lang="en-US" sz="1400"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rPr>
              <a:t> </a:t>
            </a:r>
            <a:endParaRPr lang="en-US" b="1" dirty="0">
              <a:ln w="1905">
                <a:solidFill>
                  <a:srgbClr val="002060"/>
                </a:solidFill>
              </a:ln>
              <a:solidFill>
                <a:srgbClr val="E329D6"/>
              </a:solidFill>
              <a:effectLst>
                <a:innerShdw blurRad="69850" dist="43180" dir="5400000">
                  <a:srgbClr val="000000">
                    <a:alpha val="65000"/>
                  </a:srgbClr>
                </a:innerShdw>
              </a:effectLst>
              <a:latin typeface="Arial Rounded MT Bold" pitchFamily="34" charset="0"/>
            </a:endParaRPr>
          </a:p>
        </p:txBody>
      </p:sp>
      <p:cxnSp>
        <p:nvCxnSpPr>
          <p:cNvPr id="31" name="Straight Arrow Connector 30"/>
          <p:cNvCxnSpPr/>
          <p:nvPr/>
        </p:nvCxnSpPr>
        <p:spPr>
          <a:xfrm flipH="1">
            <a:off x="1477868" y="2583180"/>
            <a:ext cx="555916" cy="1863030"/>
          </a:xfrm>
          <a:prstGeom prst="straightConnector1">
            <a:avLst/>
          </a:prstGeom>
          <a:ln w="57150">
            <a:solidFill>
              <a:srgbClr val="9D3BFF"/>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451600" y="2590800"/>
            <a:ext cx="555916" cy="1863030"/>
          </a:xfrm>
          <a:prstGeom prst="straightConnector1">
            <a:avLst/>
          </a:prstGeom>
          <a:ln w="57150">
            <a:solidFill>
              <a:srgbClr val="0070C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0111954" y="3149212"/>
            <a:ext cx="1135176" cy="126606"/>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030142" y="3149157"/>
            <a:ext cx="1244903" cy="100027"/>
          </a:xfrm>
          <a:prstGeom prst="straightConnector1">
            <a:avLst/>
          </a:prstGeom>
          <a:ln w="38100">
            <a:solidFill>
              <a:schemeClr val="tx1">
                <a:lumMod val="65000"/>
                <a:lumOff val="35000"/>
              </a:schemeClr>
            </a:solidFill>
            <a:headEnd type="diamond" w="med" len="med"/>
            <a:tailEnd type="triangle"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7536180" y="1484851"/>
            <a:ext cx="1112870" cy="450024"/>
          </a:xfrm>
          <a:prstGeom prst="wedgeRoundRectCallout">
            <a:avLst>
              <a:gd name="adj1" fmla="val -125320"/>
              <a:gd name="adj2" fmla="val 95834"/>
              <a:gd name="adj3" fmla="val 16667"/>
            </a:avLst>
          </a:prstGeom>
          <a:noFill/>
          <a:ln w="57150">
            <a:solidFill>
              <a:srgbClr val="95054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US" sz="2400" b="1" dirty="0">
                <a:ln>
                  <a:solidFill>
                    <a:srgbClr val="ED7D31">
                      <a:lumMod val="50000"/>
                    </a:srgbClr>
                  </a:solidFill>
                </a:ln>
                <a:solidFill>
                  <a:srgbClr val="ED7D31">
                    <a:lumMod val="75000"/>
                  </a:srgbClr>
                </a:solidFill>
                <a:effectLst>
                  <a:glow rad="228600">
                    <a:srgbClr val="FFC000">
                      <a:satMod val="175000"/>
                      <a:alpha val="40000"/>
                    </a:srgbClr>
                  </a:glow>
                </a:effectLst>
              </a:rPr>
              <a:t>Sunset</a:t>
            </a:r>
            <a:endParaRPr lang="en-US" sz="2000" dirty="0">
              <a:ln>
                <a:solidFill>
                  <a:srgbClr val="ED7D31">
                    <a:lumMod val="50000"/>
                  </a:srgbClr>
                </a:solidFill>
              </a:ln>
              <a:solidFill>
                <a:srgbClr val="ED7D31">
                  <a:lumMod val="75000"/>
                </a:srgbClr>
              </a:solidFill>
            </a:endParaRPr>
          </a:p>
        </p:txBody>
      </p:sp>
    </p:spTree>
    <p:extLst>
      <p:ext uri="{BB962C8B-B14F-4D97-AF65-F5344CB8AC3E}">
        <p14:creationId xmlns:p14="http://schemas.microsoft.com/office/powerpoint/2010/main" val="3965404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500"/>
                                        <p:tgtEl>
                                          <p:spTgt spid="22"/>
                                        </p:tgtEl>
                                      </p:cBhvr>
                                    </p:animEffect>
                                  </p:childTnLst>
                                </p:cTn>
                              </p:par>
                              <p:par>
                                <p:cTn id="25" presetID="22" presetClass="entr" presetSubtype="1" fill="hold" nodeType="withEffect">
                                  <p:stCondLst>
                                    <p:cond delay="75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1250"/>
                                        <p:tgtEl>
                                          <p:spTgt spid="31"/>
                                        </p:tgtEl>
                                      </p:cBhvr>
                                    </p:animEffect>
                                  </p:childTnLst>
                                </p:cTn>
                              </p:par>
                              <p:par>
                                <p:cTn id="28" presetID="2" presetClass="entr" presetSubtype="1" fill="hold" grpId="1" nodeType="withEffect">
                                  <p:stCondLst>
                                    <p:cond delay="175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0" fill="hold"/>
                                        <p:tgtEl>
                                          <p:spTgt spid="6"/>
                                        </p:tgtEl>
                                        <p:attrNameLst>
                                          <p:attrName>ppt_x</p:attrName>
                                        </p:attrNameLst>
                                      </p:cBhvr>
                                      <p:tavLst>
                                        <p:tav tm="0">
                                          <p:val>
                                            <p:strVal val="#ppt_x"/>
                                          </p:val>
                                        </p:tav>
                                        <p:tav tm="100000">
                                          <p:val>
                                            <p:strVal val="#ppt_x"/>
                                          </p:val>
                                        </p:tav>
                                      </p:tavLst>
                                    </p:anim>
                                    <p:anim calcmode="lin" valueType="num">
                                      <p:cBhvr additive="base">
                                        <p:cTn id="31" dur="1500" fill="hold"/>
                                        <p:tgtEl>
                                          <p:spTgt spid="6"/>
                                        </p:tgtEl>
                                        <p:attrNameLst>
                                          <p:attrName>ppt_y</p:attrName>
                                        </p:attrNameLst>
                                      </p:cBhvr>
                                      <p:tavLst>
                                        <p:tav tm="0">
                                          <p:val>
                                            <p:strVal val="0-#ppt_h/2"/>
                                          </p:val>
                                        </p:tav>
                                        <p:tav tm="100000">
                                          <p:val>
                                            <p:strVal val="#ppt_y"/>
                                          </p:val>
                                        </p:tav>
                                      </p:tavLst>
                                    </p:anim>
                                  </p:childTnLst>
                                </p:cTn>
                              </p:par>
                              <p:par>
                                <p:cTn id="32" presetID="21" presetClass="entr" presetSubtype="1" repeatCount="4000" fill="hold" grpId="0" nodeType="withEffect">
                                  <p:stCondLst>
                                    <p:cond delay="325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22" presetClass="entr" presetSubtype="2" fill="hold" nodeType="withEffect">
                                  <p:stCondLst>
                                    <p:cond delay="100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750"/>
                                        <p:tgtEl>
                                          <p:spTgt spid="38"/>
                                        </p:tgtEl>
                                      </p:cBhvr>
                                    </p:animEffect>
                                  </p:childTnLst>
                                </p:cTn>
                              </p:par>
                              <p:par>
                                <p:cTn id="45" presetID="22" presetClass="entr" presetSubtype="8" fill="hold" nodeType="withEffect">
                                  <p:stCondLst>
                                    <p:cond delay="100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75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22" presetClass="entr" presetSubtype="2" fill="hold" nodeType="withEffect">
                                  <p:stCondLst>
                                    <p:cond delay="1000"/>
                                  </p:stCondLst>
                                  <p:childTnLst>
                                    <p:set>
                                      <p:cBhvr>
                                        <p:cTn id="56" dur="1" fill="hold">
                                          <p:stCondLst>
                                            <p:cond delay="0"/>
                                          </p:stCondLst>
                                        </p:cTn>
                                        <p:tgtEl>
                                          <p:spTgt spid="35"/>
                                        </p:tgtEl>
                                        <p:attrNameLst>
                                          <p:attrName>style.visibility</p:attrName>
                                        </p:attrNameLst>
                                      </p:cBhvr>
                                      <p:to>
                                        <p:strVal val="visible"/>
                                      </p:to>
                                    </p:set>
                                    <p:animEffect transition="in" filter="wipe(right)">
                                      <p:cBhvr>
                                        <p:cTn id="57" dur="750"/>
                                        <p:tgtEl>
                                          <p:spTgt spid="35"/>
                                        </p:tgtEl>
                                      </p:cBhvr>
                                    </p:animEffect>
                                  </p:childTnLst>
                                </p:cTn>
                              </p:par>
                              <p:par>
                                <p:cTn id="58" presetID="22" presetClass="entr" presetSubtype="8" fill="hold" nodeType="withEffect">
                                  <p:stCondLst>
                                    <p:cond delay="100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750"/>
                                        <p:tgtEl>
                                          <p:spTgt spid="88"/>
                                        </p:tgtEl>
                                      </p:cBhvr>
                                    </p:animEffect>
                                  </p:childTnLst>
                                </p:cTn>
                              </p:par>
                              <p:par>
                                <p:cTn id="61" presetID="22" presetClass="entr" presetSubtype="1" fill="hold" grpId="0" nodeType="withEffect">
                                  <p:stCondLst>
                                    <p:cond delay="2000"/>
                                  </p:stCondLst>
                                  <p:childTnLst>
                                    <p:set>
                                      <p:cBhvr>
                                        <p:cTn id="62" dur="1" fill="hold">
                                          <p:stCondLst>
                                            <p:cond delay="0"/>
                                          </p:stCondLst>
                                        </p:cTn>
                                        <p:tgtEl>
                                          <p:spTgt spid="11"/>
                                        </p:tgtEl>
                                        <p:attrNameLst>
                                          <p:attrName>style.visibility</p:attrName>
                                        </p:attrNameLst>
                                      </p:cBhvr>
                                      <p:to>
                                        <p:strVal val="visible"/>
                                      </p:to>
                                    </p:set>
                                    <p:animEffect transition="in" filter="wipe(up)">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00" fill="hold"/>
                                        <p:tgtEl>
                                          <p:spTgt spid="4"/>
                                        </p:tgtEl>
                                        <p:attrNameLst>
                                          <p:attrName>ppt_w</p:attrName>
                                        </p:attrNameLst>
                                      </p:cBhvr>
                                      <p:tavLst>
                                        <p:tav tm="0">
                                          <p:val>
                                            <p:fltVal val="0"/>
                                          </p:val>
                                        </p:tav>
                                        <p:tav tm="100000">
                                          <p:val>
                                            <p:strVal val="#ppt_w"/>
                                          </p:val>
                                        </p:tav>
                                      </p:tavLst>
                                    </p:anim>
                                    <p:anim calcmode="lin" valueType="num">
                                      <p:cBhvr>
                                        <p:cTn id="69" dur="1000" fill="hold"/>
                                        <p:tgtEl>
                                          <p:spTgt spid="4"/>
                                        </p:tgtEl>
                                        <p:attrNameLst>
                                          <p:attrName>ppt_h</p:attrName>
                                        </p:attrNameLst>
                                      </p:cBhvr>
                                      <p:tavLst>
                                        <p:tav tm="0">
                                          <p:val>
                                            <p:fltVal val="0"/>
                                          </p:val>
                                        </p:tav>
                                        <p:tav tm="100000">
                                          <p:val>
                                            <p:strVal val="#ppt_h"/>
                                          </p:val>
                                        </p:tav>
                                      </p:tavLst>
                                    </p:anim>
                                    <p:anim calcmode="lin" valueType="num">
                                      <p:cBhvr>
                                        <p:cTn id="70" dur="1000" fill="hold"/>
                                        <p:tgtEl>
                                          <p:spTgt spid="4"/>
                                        </p:tgtEl>
                                        <p:attrNameLst>
                                          <p:attrName>style.rotation</p:attrName>
                                        </p:attrNameLst>
                                      </p:cBhvr>
                                      <p:tavLst>
                                        <p:tav tm="0">
                                          <p:val>
                                            <p:fltVal val="90"/>
                                          </p:val>
                                        </p:tav>
                                        <p:tav tm="100000">
                                          <p:val>
                                            <p:fltVal val="0"/>
                                          </p:val>
                                        </p:tav>
                                      </p:tavLst>
                                    </p:anim>
                                    <p:animEffect transition="in" filter="fade">
                                      <p:cBhvr>
                                        <p:cTn id="71" dur="1000"/>
                                        <p:tgtEl>
                                          <p:spTgt spid="4"/>
                                        </p:tgtEl>
                                      </p:cBhvr>
                                    </p:animEffect>
                                  </p:childTnLst>
                                </p:cTn>
                              </p:par>
                              <p:par>
                                <p:cTn id="72" presetID="47" presetClass="entr" presetSubtype="0" fill="hold" grpId="0" nodeType="withEffect">
                                  <p:stCondLst>
                                    <p:cond delay="125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22" presetClass="entr" presetSubtype="1" fill="hold" nodeType="withEffect">
                                  <p:stCondLst>
                                    <p:cond delay="200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10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22" presetClass="entr" presetSubtype="8" fill="hold" nodeType="withEffect">
                                  <p:stCondLst>
                                    <p:cond delay="100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750"/>
                                        <p:tgtEl>
                                          <p:spTgt spid="51"/>
                                        </p:tgtEl>
                                      </p:cBhvr>
                                    </p:animEffect>
                                  </p:childTnLst>
                                </p:cTn>
                              </p:par>
                              <p:par>
                                <p:cTn id="90" presetID="22" presetClass="entr" presetSubtype="2" fill="hold" nodeType="withEffect">
                                  <p:stCondLst>
                                    <p:cond delay="100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750"/>
                                        <p:tgtEl>
                                          <p:spTgt spid="41"/>
                                        </p:tgtEl>
                                      </p:cBhvr>
                                    </p:animEffect>
                                  </p:childTnLst>
                                </p:cTn>
                              </p:par>
                              <p:par>
                                <p:cTn id="93" presetID="42" presetClass="entr" presetSubtype="0" fill="hold" nodeType="withEffect">
                                  <p:stCondLst>
                                    <p:cond delay="200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00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22" presetClass="entr" presetSubtype="2" fill="hold" nodeType="withEffect">
                                  <p:stCondLst>
                                    <p:cond delay="1000"/>
                                  </p:stCondLst>
                                  <p:childTnLst>
                                    <p:set>
                                      <p:cBhvr>
                                        <p:cTn id="111" dur="1" fill="hold">
                                          <p:stCondLst>
                                            <p:cond delay="0"/>
                                          </p:stCondLst>
                                        </p:cTn>
                                        <p:tgtEl>
                                          <p:spTgt spid="40"/>
                                        </p:tgtEl>
                                        <p:attrNameLst>
                                          <p:attrName>style.visibility</p:attrName>
                                        </p:attrNameLst>
                                      </p:cBhvr>
                                      <p:to>
                                        <p:strVal val="visible"/>
                                      </p:to>
                                    </p:set>
                                    <p:animEffect transition="in" filter="wipe(right)">
                                      <p:cBhvr>
                                        <p:cTn id="112" dur="750"/>
                                        <p:tgtEl>
                                          <p:spTgt spid="40"/>
                                        </p:tgtEl>
                                      </p:cBhvr>
                                    </p:animEffect>
                                  </p:childTnLst>
                                </p:cTn>
                              </p:par>
                              <p:par>
                                <p:cTn id="113" presetID="22" presetClass="entr" presetSubtype="8" fill="hold" nodeType="withEffect">
                                  <p:stCondLst>
                                    <p:cond delay="1000"/>
                                  </p:stCondLst>
                                  <p:childTnLst>
                                    <p:set>
                                      <p:cBhvr>
                                        <p:cTn id="114" dur="1" fill="hold">
                                          <p:stCondLst>
                                            <p:cond delay="0"/>
                                          </p:stCondLst>
                                        </p:cTn>
                                        <p:tgtEl>
                                          <p:spTgt spid="87"/>
                                        </p:tgtEl>
                                        <p:attrNameLst>
                                          <p:attrName>style.visibility</p:attrName>
                                        </p:attrNameLst>
                                      </p:cBhvr>
                                      <p:to>
                                        <p:strVal val="visible"/>
                                      </p:to>
                                    </p:set>
                                    <p:animEffect transition="in" filter="wipe(left)">
                                      <p:cBhvr>
                                        <p:cTn id="115" dur="750"/>
                                        <p:tgtEl>
                                          <p:spTgt spid="87"/>
                                        </p:tgtEl>
                                      </p:cBhvr>
                                    </p:animEffect>
                                  </p:childTnLst>
                                </p:cTn>
                              </p:par>
                              <p:par>
                                <p:cTn id="116" presetID="22" presetClass="entr" presetSubtype="1" fill="hold" grpId="0" nodeType="withEffect">
                                  <p:stCondLst>
                                    <p:cond delay="2750"/>
                                  </p:stCondLst>
                                  <p:childTnLst>
                                    <p:set>
                                      <p:cBhvr>
                                        <p:cTn id="117" dur="1" fill="hold">
                                          <p:stCondLst>
                                            <p:cond delay="0"/>
                                          </p:stCondLst>
                                        </p:cTn>
                                        <p:tgtEl>
                                          <p:spTgt spid="12"/>
                                        </p:tgtEl>
                                        <p:attrNameLst>
                                          <p:attrName>style.visibility</p:attrName>
                                        </p:attrNameLst>
                                      </p:cBhvr>
                                      <p:to>
                                        <p:strVal val="visible"/>
                                      </p:to>
                                    </p:set>
                                    <p:animEffect transition="in" filter="wipe(up)">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1" fill="hold" grpId="0" nodeType="click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up)">
                                      <p:cBhvr>
                                        <p:cTn id="123" dur="1000"/>
                                        <p:tgtEl>
                                          <p:spTgt spid="10"/>
                                        </p:tgtEl>
                                      </p:cBhvr>
                                    </p:animEffect>
                                  </p:childTnLst>
                                </p:cTn>
                              </p:par>
                              <p:par>
                                <p:cTn id="124" presetID="6" presetClass="entr" presetSubtype="16" fill="hold" grpId="0" nodeType="withEffect">
                                  <p:stCondLst>
                                    <p:cond delay="750"/>
                                  </p:stCondLst>
                                  <p:childTnLst>
                                    <p:set>
                                      <p:cBhvr>
                                        <p:cTn id="125" dur="1" fill="hold">
                                          <p:stCondLst>
                                            <p:cond delay="0"/>
                                          </p:stCondLst>
                                        </p:cTn>
                                        <p:tgtEl>
                                          <p:spTgt spid="74"/>
                                        </p:tgtEl>
                                        <p:attrNameLst>
                                          <p:attrName>style.visibility</p:attrName>
                                        </p:attrNameLst>
                                      </p:cBhvr>
                                      <p:to>
                                        <p:strVal val="visible"/>
                                      </p:to>
                                    </p:set>
                                    <p:animEffect transition="in" filter="circle(in)">
                                      <p:cBhvr>
                                        <p:cTn id="12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6" grpId="0" animBg="1"/>
      <p:bldP spid="6" grpId="1" animBg="1"/>
      <p:bldP spid="22" grpId="0"/>
      <p:bldP spid="23" grpId="0"/>
      <p:bldP spid="24" grpId="0"/>
      <p:bldP spid="25" grpId="0"/>
      <p:bldP spid="26" grpId="0"/>
      <p:bldP spid="27" grpId="0"/>
      <p:bldP spid="28" grpId="0"/>
      <p:bldP spid="29" grpId="0"/>
      <p:bldP spid="74"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6">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2800" dirty="0">
                <a:solidFill>
                  <a:schemeClr val="tx1">
                    <a:lumMod val="95000"/>
                    <a:lumOff val="5000"/>
                  </a:schemeClr>
                </a:solidFill>
              </a:rPr>
              <a:t>Please note the location of the </a:t>
            </a:r>
            <a:r>
              <a:rPr lang="en-US" sz="2800" b="1" dirty="0">
                <a:solidFill>
                  <a:srgbClr val="CC66FF"/>
                </a:solidFill>
              </a:rPr>
              <a:t>9</a:t>
            </a:r>
            <a:r>
              <a:rPr lang="en-US" sz="2800" b="1" baseline="30000" dirty="0">
                <a:solidFill>
                  <a:srgbClr val="CC66FF"/>
                </a:solidFill>
              </a:rPr>
              <a:t>th</a:t>
            </a:r>
            <a:r>
              <a:rPr lang="en-US" sz="2800" b="1" dirty="0">
                <a:solidFill>
                  <a:srgbClr val="CC66FF"/>
                </a:solidFill>
              </a:rPr>
              <a:t> cycle evening </a:t>
            </a:r>
            <a:r>
              <a:rPr lang="en-US" sz="2800" dirty="0">
                <a:solidFill>
                  <a:schemeClr val="tx1">
                    <a:lumMod val="95000"/>
                    <a:lumOff val="5000"/>
                  </a:schemeClr>
                </a:solidFill>
              </a:rPr>
              <a:t>(</a:t>
            </a:r>
            <a:r>
              <a:rPr lang="en-US" sz="2800" b="1" dirty="0">
                <a:solidFill>
                  <a:srgbClr val="FF0000"/>
                </a:solidFill>
              </a:rPr>
              <a:t>after sunset - </a:t>
            </a:r>
            <a:r>
              <a:rPr lang="en-US" sz="2800" dirty="0" err="1">
                <a:solidFill>
                  <a:schemeClr val="tx1">
                    <a:lumMod val="95000"/>
                    <a:lumOff val="5000"/>
                  </a:schemeClr>
                </a:solidFill>
              </a:rPr>
              <a:t>coloured</a:t>
            </a:r>
            <a:r>
              <a:rPr lang="en-US" sz="2800" dirty="0">
                <a:solidFill>
                  <a:schemeClr val="tx1">
                    <a:lumMod val="95000"/>
                    <a:lumOff val="5000"/>
                  </a:schemeClr>
                </a:solidFill>
              </a:rPr>
              <a:t> </a:t>
            </a:r>
            <a:r>
              <a:rPr lang="en-US" sz="2800" b="1" dirty="0">
                <a:solidFill>
                  <a:srgbClr val="CC66FF"/>
                </a:solidFill>
              </a:rPr>
              <a:t>purple</a:t>
            </a:r>
            <a:br>
              <a:rPr lang="en-US" sz="2800" b="1" dirty="0">
                <a:solidFill>
                  <a:srgbClr val="CC66FF"/>
                </a:solidFill>
              </a:rPr>
            </a:br>
            <a:r>
              <a:rPr lang="en-US" sz="2800" dirty="0">
                <a:solidFill>
                  <a:schemeClr val="tx1">
                    <a:lumMod val="95000"/>
                    <a:lumOff val="5000"/>
                  </a:schemeClr>
                </a:solidFill>
              </a:rPr>
              <a:t>    for identification purposes)           </a:t>
            </a:r>
            <a:r>
              <a:rPr lang="en-US" sz="2800" dirty="0">
                <a:solidFill>
                  <a:srgbClr val="FF00FF"/>
                </a:solidFill>
              </a:rPr>
              <a:t> </a:t>
            </a:r>
            <a:r>
              <a:rPr lang="en-US" sz="2800" dirty="0">
                <a:solidFill>
                  <a:schemeClr val="tx1">
                    <a:lumMod val="95000"/>
                    <a:lumOff val="5000"/>
                  </a:schemeClr>
                </a:solidFill>
              </a:rPr>
              <a:t>on the </a:t>
            </a:r>
            <a:r>
              <a:rPr lang="en-US" sz="2800" u="sng" dirty="0">
                <a:solidFill>
                  <a:schemeClr val="tx1">
                    <a:lumMod val="95000"/>
                    <a:lumOff val="5000"/>
                  </a:schemeClr>
                </a:solidFill>
              </a:rPr>
              <a:t>left side</a:t>
            </a:r>
            <a:r>
              <a:rPr lang="en-US" sz="2800" dirty="0">
                <a:solidFill>
                  <a:schemeClr val="tx1">
                    <a:lumMod val="95000"/>
                    <a:lumOff val="5000"/>
                  </a:schemeClr>
                </a:solidFill>
              </a:rPr>
              <a:t> of the chart.</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7565" y="11981"/>
            <a:ext cx="3144722"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Sunset Theory!</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rgbClr val="CC66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8" name="Rectangle 7"/>
          <p:cNvSpPr/>
          <p:nvPr/>
        </p:nvSpPr>
        <p:spPr>
          <a:xfrm>
            <a:off x="2281468" y="3479074"/>
            <a:ext cx="4006125" cy="631372"/>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9</a:t>
            </a:r>
            <a:r>
              <a:rPr lang="en-CA" sz="3600" b="1" baseline="30000" dirty="0"/>
              <a:t>th</a:t>
            </a:r>
            <a:r>
              <a:rPr lang="en-CA" sz="3600" b="1" dirty="0"/>
              <a:t> of Tishri</a:t>
            </a:r>
          </a:p>
        </p:txBody>
      </p:sp>
      <p:sp>
        <p:nvSpPr>
          <p:cNvPr id="9" name="Rectangle 8"/>
          <p:cNvSpPr/>
          <p:nvPr/>
        </p:nvSpPr>
        <p:spPr>
          <a:xfrm>
            <a:off x="6296301" y="347907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217420" y="1021653"/>
            <a:ext cx="3162448" cy="241877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332944" y="1375061"/>
            <a:ext cx="7605641" cy="184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of the 8</a:t>
            </a:r>
            <a:r>
              <a:rPr lang="en-CA" sz="2800" b="1" baseline="30000"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day occurs and then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mixture of light and darkness</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commences, initiating the evening mixture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 all 24 hours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begin here!  </a:t>
            </a:r>
          </a:p>
        </p:txBody>
      </p:sp>
      <p:sp>
        <p:nvSpPr>
          <p:cNvPr id="17" name="Rectangle 16"/>
          <p:cNvSpPr/>
          <p:nvPr/>
        </p:nvSpPr>
        <p:spPr>
          <a:xfrm>
            <a:off x="166833" y="4387387"/>
            <a:ext cx="1160871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a:solidFill>
                  <a:schemeClr val="tx1"/>
                </a:solidFill>
              </a:rPr>
              <a:t>There can     be only be </a:t>
            </a:r>
            <a:r>
              <a:rPr lang="en-CA" sz="3200" b="1" dirty="0">
                <a:solidFill>
                  <a:srgbClr val="CC66FF"/>
                </a:solidFill>
              </a:rPr>
              <a:t>ONE</a:t>
            </a:r>
            <a:r>
              <a:rPr lang="en-CA" sz="3200" dirty="0"/>
              <a:t> </a:t>
            </a:r>
            <a:r>
              <a:rPr lang="en-CA" sz="3200" b="1" u="sng" dirty="0">
                <a:solidFill>
                  <a:schemeClr val="tx1"/>
                </a:solidFill>
              </a:rPr>
              <a:t>evening mixture</a:t>
            </a:r>
            <a:r>
              <a:rPr lang="en-CA" sz="3200" b="1" dirty="0">
                <a:solidFill>
                  <a:schemeClr val="tx1"/>
                </a:solidFill>
              </a:rPr>
              <a:t> </a:t>
            </a:r>
            <a:r>
              <a:rPr lang="en-CA" sz="3200" b="1" dirty="0">
                <a:solidFill>
                  <a:srgbClr val="FF0066"/>
                </a:solidFill>
              </a:rPr>
              <a:t>per 24 hour period.</a:t>
            </a:r>
            <a:br>
              <a:rPr lang="en-CA" sz="3200" b="1" dirty="0">
                <a:solidFill>
                  <a:srgbClr val="FF0066"/>
                </a:solidFill>
              </a:rPr>
            </a:br>
            <a:r>
              <a:rPr lang="en-CA" sz="3200" dirty="0">
                <a:solidFill>
                  <a:schemeClr val="tx1"/>
                </a:solidFill>
              </a:rPr>
              <a:t>It is at this </a:t>
            </a:r>
            <a:r>
              <a:rPr lang="en-CA" sz="3200" b="1" u="sng" dirty="0">
                <a:solidFill>
                  <a:srgbClr val="CC66FF"/>
                </a:solidFill>
              </a:rPr>
              <a:t>point</a:t>
            </a:r>
            <a:r>
              <a:rPr lang="en-CA" sz="3200" dirty="0">
                <a:solidFill>
                  <a:schemeClr val="tx1"/>
                </a:solidFill>
              </a:rPr>
              <a:t> that some declare the </a:t>
            </a:r>
            <a:r>
              <a:rPr lang="en-CA" sz="3200" b="1" u="sng" dirty="0">
                <a:solidFill>
                  <a:srgbClr val="A50021"/>
                </a:solidFill>
                <a:effectLst>
                  <a:glow rad="228600">
                    <a:schemeClr val="accent4">
                      <a:satMod val="175000"/>
                      <a:alpha val="40000"/>
                    </a:schemeClr>
                  </a:glow>
                </a:effectLst>
              </a:rPr>
              <a:t>start</a:t>
            </a:r>
            <a:r>
              <a:rPr lang="en-CA" sz="3200" b="1" u="sng" dirty="0">
                <a:solidFill>
                  <a:srgbClr val="A50021"/>
                </a:solidFill>
              </a:rPr>
              <a:t> of Atonement Sabbath Day</a:t>
            </a:r>
            <a:r>
              <a:rPr lang="en-CA" sz="3200" b="1" dirty="0">
                <a:solidFill>
                  <a:srgbClr val="A50021"/>
                </a:solidFill>
              </a:rPr>
              <a:t>! </a:t>
            </a:r>
            <a:r>
              <a:rPr lang="en-CA" sz="3200" b="1" dirty="0">
                <a:solidFill>
                  <a:srgbClr val="FF00FF"/>
                </a:solidFill>
              </a:rPr>
              <a:t>(???????)</a:t>
            </a:r>
          </a:p>
        </p:txBody>
      </p:sp>
      <p:cxnSp>
        <p:nvCxnSpPr>
          <p:cNvPr id="19" name="Straight Connector 18"/>
          <p:cNvCxnSpPr/>
          <p:nvPr/>
        </p:nvCxnSpPr>
        <p:spPr>
          <a:xfrm flipV="1">
            <a:off x="11225352" y="3142155"/>
            <a:ext cx="0" cy="9682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10137" y="299082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183130" y="3897630"/>
            <a:ext cx="2257065" cy="962694"/>
          </a:xfrm>
          <a:prstGeom prst="straightConnector1">
            <a:avLst/>
          </a:prstGeom>
          <a:ln w="76200">
            <a:solidFill>
              <a:srgbClr val="CC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057400" y="4091942"/>
            <a:ext cx="471616" cy="1246177"/>
          </a:xfrm>
          <a:prstGeom prst="straightConnector1">
            <a:avLst/>
          </a:prstGeom>
          <a:ln w="76200">
            <a:solidFill>
              <a:srgbClr val="CC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7" name="Slide Number Placeholder 6"/>
          <p:cNvSpPr>
            <a:spLocks noGrp="1"/>
          </p:cNvSpPr>
          <p:nvPr>
            <p:ph type="sldNum" sz="quarter" idx="12"/>
          </p:nvPr>
        </p:nvSpPr>
        <p:spPr>
          <a:xfrm>
            <a:off x="11487149" y="6311623"/>
            <a:ext cx="470991"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24</a:t>
            </a:fld>
            <a:endParaRPr lang="en-US" sz="1400" b="1" dirty="0">
              <a:solidFill>
                <a:schemeClr val="tx1"/>
              </a:solidFill>
            </a:endParaRPr>
          </a:p>
        </p:txBody>
      </p:sp>
    </p:spTree>
    <p:extLst>
      <p:ext uri="{BB962C8B-B14F-4D97-AF65-F5344CB8AC3E}">
        <p14:creationId xmlns:p14="http://schemas.microsoft.com/office/powerpoint/2010/main" val="4218060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 presetClass="entr" presetSubtype="3" fill="hold" grpId="0" nodeType="withEffect">
                                  <p:stCondLst>
                                    <p:cond delay="175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250" fill="hold"/>
                                        <p:tgtEl>
                                          <p:spTgt spid="6"/>
                                        </p:tgtEl>
                                        <p:attrNameLst>
                                          <p:attrName>ppt_x</p:attrName>
                                        </p:attrNameLst>
                                      </p:cBhvr>
                                      <p:tavLst>
                                        <p:tav tm="0">
                                          <p:val>
                                            <p:strVal val="1+#ppt_w/2"/>
                                          </p:val>
                                        </p:tav>
                                        <p:tav tm="100000">
                                          <p:val>
                                            <p:strVal val="#ppt_x"/>
                                          </p:val>
                                        </p:tav>
                                      </p:tavLst>
                                    </p:anim>
                                    <p:anim calcmode="lin" valueType="num">
                                      <p:cBhvr additive="base">
                                        <p:cTn id="4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750"/>
                                        <p:tgtEl>
                                          <p:spTgt spid="8"/>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750"/>
                                        <p:tgtEl>
                                          <p:spTgt spid="9"/>
                                        </p:tgtEl>
                                      </p:cBhvr>
                                    </p:animEffect>
                                  </p:childTnLst>
                                </p:cTn>
                              </p:par>
                              <p:par>
                                <p:cTn id="61" presetID="26" presetClass="entr" presetSubtype="0" fill="hold" grpId="0" nodeType="withEffect">
                                  <p:stCondLst>
                                    <p:cond delay="150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80">
                                          <p:stCondLst>
                                            <p:cond delay="0"/>
                                          </p:stCondLst>
                                        </p:cTn>
                                        <p:tgtEl>
                                          <p:spTgt spid="20"/>
                                        </p:tgtEl>
                                      </p:cBhvr>
                                    </p:animEffect>
                                    <p:anim calcmode="lin" valueType="num">
                                      <p:cBhvr>
                                        <p:cTn id="6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9" dur="26">
                                          <p:stCondLst>
                                            <p:cond delay="650"/>
                                          </p:stCondLst>
                                        </p:cTn>
                                        <p:tgtEl>
                                          <p:spTgt spid="20"/>
                                        </p:tgtEl>
                                      </p:cBhvr>
                                      <p:to x="100000" y="60000"/>
                                    </p:animScale>
                                    <p:animScale>
                                      <p:cBhvr>
                                        <p:cTn id="70" dur="166" decel="50000">
                                          <p:stCondLst>
                                            <p:cond delay="676"/>
                                          </p:stCondLst>
                                        </p:cTn>
                                        <p:tgtEl>
                                          <p:spTgt spid="20"/>
                                        </p:tgtEl>
                                      </p:cBhvr>
                                      <p:to x="100000" y="100000"/>
                                    </p:animScale>
                                    <p:animScale>
                                      <p:cBhvr>
                                        <p:cTn id="71" dur="26">
                                          <p:stCondLst>
                                            <p:cond delay="1312"/>
                                          </p:stCondLst>
                                        </p:cTn>
                                        <p:tgtEl>
                                          <p:spTgt spid="20"/>
                                        </p:tgtEl>
                                      </p:cBhvr>
                                      <p:to x="100000" y="80000"/>
                                    </p:animScale>
                                    <p:animScale>
                                      <p:cBhvr>
                                        <p:cTn id="72" dur="166" decel="50000">
                                          <p:stCondLst>
                                            <p:cond delay="1338"/>
                                          </p:stCondLst>
                                        </p:cTn>
                                        <p:tgtEl>
                                          <p:spTgt spid="20"/>
                                        </p:tgtEl>
                                      </p:cBhvr>
                                      <p:to x="100000" y="100000"/>
                                    </p:animScale>
                                    <p:animScale>
                                      <p:cBhvr>
                                        <p:cTn id="73" dur="26">
                                          <p:stCondLst>
                                            <p:cond delay="1642"/>
                                          </p:stCondLst>
                                        </p:cTn>
                                        <p:tgtEl>
                                          <p:spTgt spid="20"/>
                                        </p:tgtEl>
                                      </p:cBhvr>
                                      <p:to x="100000" y="90000"/>
                                    </p:animScale>
                                    <p:animScale>
                                      <p:cBhvr>
                                        <p:cTn id="74" dur="166" decel="50000">
                                          <p:stCondLst>
                                            <p:cond delay="1668"/>
                                          </p:stCondLst>
                                        </p:cTn>
                                        <p:tgtEl>
                                          <p:spTgt spid="20"/>
                                        </p:tgtEl>
                                      </p:cBhvr>
                                      <p:to x="100000" y="100000"/>
                                    </p:animScale>
                                    <p:animScale>
                                      <p:cBhvr>
                                        <p:cTn id="75" dur="26">
                                          <p:stCondLst>
                                            <p:cond delay="1808"/>
                                          </p:stCondLst>
                                        </p:cTn>
                                        <p:tgtEl>
                                          <p:spTgt spid="20"/>
                                        </p:tgtEl>
                                      </p:cBhvr>
                                      <p:to x="100000" y="95000"/>
                                    </p:animScale>
                                    <p:animScale>
                                      <p:cBhvr>
                                        <p:cTn id="76" dur="166" decel="50000">
                                          <p:stCondLst>
                                            <p:cond delay="1834"/>
                                          </p:stCondLst>
                                        </p:cTn>
                                        <p:tgtEl>
                                          <p:spTgt spid="20"/>
                                        </p:tgtEl>
                                      </p:cBhvr>
                                      <p:to x="100000" y="100000"/>
                                    </p:animScale>
                                  </p:childTnLst>
                                </p:cTn>
                              </p:par>
                              <p:par>
                                <p:cTn id="77" presetID="26" presetClass="entr" presetSubtype="0" fill="hold" nodeType="withEffect">
                                  <p:stCondLst>
                                    <p:cond delay="150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80">
                                          <p:stCondLst>
                                            <p:cond delay="0"/>
                                          </p:stCondLst>
                                        </p:cTn>
                                        <p:tgtEl>
                                          <p:spTgt spid="19"/>
                                        </p:tgtEl>
                                      </p:cBhvr>
                                    </p:animEffect>
                                    <p:anim calcmode="lin" valueType="num">
                                      <p:cBhvr>
                                        <p:cTn id="8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5" dur="26">
                                          <p:stCondLst>
                                            <p:cond delay="650"/>
                                          </p:stCondLst>
                                        </p:cTn>
                                        <p:tgtEl>
                                          <p:spTgt spid="19"/>
                                        </p:tgtEl>
                                      </p:cBhvr>
                                      <p:to x="100000" y="60000"/>
                                    </p:animScale>
                                    <p:animScale>
                                      <p:cBhvr>
                                        <p:cTn id="86" dur="166" decel="50000">
                                          <p:stCondLst>
                                            <p:cond delay="676"/>
                                          </p:stCondLst>
                                        </p:cTn>
                                        <p:tgtEl>
                                          <p:spTgt spid="19"/>
                                        </p:tgtEl>
                                      </p:cBhvr>
                                      <p:to x="100000" y="100000"/>
                                    </p:animScale>
                                    <p:animScale>
                                      <p:cBhvr>
                                        <p:cTn id="87" dur="26">
                                          <p:stCondLst>
                                            <p:cond delay="1312"/>
                                          </p:stCondLst>
                                        </p:cTn>
                                        <p:tgtEl>
                                          <p:spTgt spid="19"/>
                                        </p:tgtEl>
                                      </p:cBhvr>
                                      <p:to x="100000" y="80000"/>
                                    </p:animScale>
                                    <p:animScale>
                                      <p:cBhvr>
                                        <p:cTn id="88" dur="166" decel="50000">
                                          <p:stCondLst>
                                            <p:cond delay="1338"/>
                                          </p:stCondLst>
                                        </p:cTn>
                                        <p:tgtEl>
                                          <p:spTgt spid="19"/>
                                        </p:tgtEl>
                                      </p:cBhvr>
                                      <p:to x="100000" y="100000"/>
                                    </p:animScale>
                                    <p:animScale>
                                      <p:cBhvr>
                                        <p:cTn id="89" dur="26">
                                          <p:stCondLst>
                                            <p:cond delay="1642"/>
                                          </p:stCondLst>
                                        </p:cTn>
                                        <p:tgtEl>
                                          <p:spTgt spid="19"/>
                                        </p:tgtEl>
                                      </p:cBhvr>
                                      <p:to x="100000" y="90000"/>
                                    </p:animScale>
                                    <p:animScale>
                                      <p:cBhvr>
                                        <p:cTn id="90" dur="166" decel="50000">
                                          <p:stCondLst>
                                            <p:cond delay="1668"/>
                                          </p:stCondLst>
                                        </p:cTn>
                                        <p:tgtEl>
                                          <p:spTgt spid="19"/>
                                        </p:tgtEl>
                                      </p:cBhvr>
                                      <p:to x="100000" y="100000"/>
                                    </p:animScale>
                                    <p:animScale>
                                      <p:cBhvr>
                                        <p:cTn id="91" dur="26">
                                          <p:stCondLst>
                                            <p:cond delay="1808"/>
                                          </p:stCondLst>
                                        </p:cTn>
                                        <p:tgtEl>
                                          <p:spTgt spid="19"/>
                                        </p:tgtEl>
                                      </p:cBhvr>
                                      <p:to x="100000" y="95000"/>
                                    </p:animScale>
                                    <p:animScale>
                                      <p:cBhvr>
                                        <p:cTn id="92" dur="166" decel="50000">
                                          <p:stCondLst>
                                            <p:cond delay="1834"/>
                                          </p:stCondLst>
                                        </p:cTn>
                                        <p:tgtEl>
                                          <p:spTgt spid="19"/>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up)">
                                      <p:cBhvr>
                                        <p:cTn id="97" dur="1000"/>
                                        <p:tgtEl>
                                          <p:spTgt spid="17"/>
                                        </p:tgtEl>
                                      </p:cBhvr>
                                    </p:animEffect>
                                  </p:childTnLst>
                                </p:cTn>
                              </p:par>
                              <p:par>
                                <p:cTn id="98" presetID="22" presetClass="entr" presetSubtype="4" fill="hold" nodeType="withEffect">
                                  <p:stCondLst>
                                    <p:cond delay="75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1000"/>
                                        <p:tgtEl>
                                          <p:spTgt spid="22"/>
                                        </p:tgtEl>
                                      </p:cBhvr>
                                    </p:animEffect>
                                  </p:childTnLst>
                                </p:cTn>
                              </p:par>
                              <p:par>
                                <p:cTn id="101" presetID="22" presetClass="entr" presetSubtype="4" fill="hold" nodeType="withEffect">
                                  <p:stCondLst>
                                    <p:cond delay="2250"/>
                                  </p:stCondLst>
                                  <p:childTnLst>
                                    <p:set>
                                      <p:cBhvr>
                                        <p:cTn id="102" dur="1" fill="hold">
                                          <p:stCondLst>
                                            <p:cond delay="0"/>
                                          </p:stCondLst>
                                        </p:cTn>
                                        <p:tgtEl>
                                          <p:spTgt spid="25"/>
                                        </p:tgtEl>
                                        <p:attrNameLst>
                                          <p:attrName>style.visibility</p:attrName>
                                        </p:attrNameLst>
                                      </p:cBhvr>
                                      <p:to>
                                        <p:strVal val="visible"/>
                                      </p:to>
                                    </p:set>
                                    <p:animEffect transition="in" filter="wipe(down)">
                                      <p:cBhvr>
                                        <p:cTn id="10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3" grpId="0"/>
      <p:bldP spid="16" grpId="0"/>
      <p:bldP spid="17"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2800" b="1" i="1" dirty="0">
                <a:solidFill>
                  <a:srgbClr val="FF0000"/>
                </a:solidFill>
              </a:rPr>
              <a:t>Reminder:</a:t>
            </a:r>
            <a:r>
              <a:rPr lang="en-US" sz="2800" dirty="0">
                <a:solidFill>
                  <a:schemeClr val="tx1">
                    <a:lumMod val="95000"/>
                    <a:lumOff val="5000"/>
                  </a:schemeClr>
                </a:solidFill>
              </a:rPr>
              <a:t> </a:t>
            </a:r>
            <a:r>
              <a:rPr lang="en-US" sz="2800" b="1" dirty="0">
                <a:solidFill>
                  <a:srgbClr val="CC66FF"/>
                </a:solidFill>
              </a:rPr>
              <a:t>9</a:t>
            </a:r>
            <a:r>
              <a:rPr lang="en-US" sz="2800" b="1" baseline="30000" dirty="0">
                <a:solidFill>
                  <a:srgbClr val="CC66FF"/>
                </a:solidFill>
              </a:rPr>
              <a:t>th</a:t>
            </a:r>
            <a:r>
              <a:rPr lang="en-US" sz="2800" b="1" dirty="0">
                <a:solidFill>
                  <a:srgbClr val="CC66FF"/>
                </a:solidFill>
              </a:rPr>
              <a:t> cycle evening.</a:t>
            </a: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8</a:t>
            </a:r>
            <a:r>
              <a:rPr lang="en-CA" sz="3600" baseline="30000" dirty="0">
                <a:solidFill>
                  <a:schemeClr val="tx1"/>
                </a:solidFill>
              </a:rPr>
              <a:t>th</a:t>
            </a:r>
            <a:r>
              <a:rPr lang="en-CA" dirty="0"/>
              <a:t> </a:t>
            </a:r>
          </a:p>
        </p:txBody>
      </p:sp>
      <p:sp>
        <p:nvSpPr>
          <p:cNvPr id="6" name="Rectangle 5"/>
          <p:cNvSpPr/>
          <p:nvPr/>
        </p:nvSpPr>
        <p:spPr>
          <a:xfrm>
            <a:off x="2107478" y="3479074"/>
            <a:ext cx="173989" cy="631372"/>
          </a:xfrm>
          <a:prstGeom prst="rect">
            <a:avLst/>
          </a:prstGeom>
          <a:solidFill>
            <a:srgbClr val="CC66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281468" y="3479074"/>
            <a:ext cx="4006125" cy="631372"/>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sp>
        <p:nvSpPr>
          <p:cNvPr id="9" name="Rectangle 8"/>
          <p:cNvSpPr/>
          <p:nvPr/>
        </p:nvSpPr>
        <p:spPr>
          <a:xfrm>
            <a:off x="6296301" y="347907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46516"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74359"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240198" y="2498517"/>
            <a:ext cx="1147436" cy="930482"/>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0621" y="4387387"/>
            <a:ext cx="1160871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chemeClr val="tx1"/>
                </a:solidFill>
              </a:rPr>
              <a:t>Tishri</a:t>
            </a:r>
            <a:r>
              <a:rPr lang="en-CA" sz="3200" b="1" dirty="0">
                <a:solidFill>
                  <a:srgbClr val="FF0066"/>
                </a:solidFill>
              </a:rPr>
              <a:t> </a:t>
            </a:r>
            <a:r>
              <a:rPr lang="en-CA" sz="3200" b="1" dirty="0">
                <a:ln>
                  <a:solidFill>
                    <a:sysClr val="windowText" lastClr="000000"/>
                  </a:solidFill>
                </a:ln>
                <a:solidFill>
                  <a:srgbClr val="FF0066"/>
                </a:solidFill>
                <a:effectLst>
                  <a:glow rad="127000">
                    <a:srgbClr val="00CC00"/>
                  </a:glow>
                </a:effectLst>
              </a:rPr>
              <a:t>9</a:t>
            </a:r>
            <a:r>
              <a:rPr lang="en-CA" sz="3200" b="1" baseline="30000" dirty="0">
                <a:ln>
                  <a:solidFill>
                    <a:sysClr val="windowText" lastClr="000000"/>
                  </a:solidFill>
                </a:ln>
                <a:solidFill>
                  <a:srgbClr val="FF0066"/>
                </a:solidFill>
                <a:effectLst>
                  <a:glow rad="127000">
                    <a:srgbClr val="00CC00"/>
                  </a:glow>
                </a:effectLst>
              </a:rPr>
              <a:t>th</a:t>
            </a:r>
            <a:r>
              <a:rPr lang="en-CA" sz="3200" b="1" dirty="0">
                <a:ln>
                  <a:solidFill>
                    <a:sysClr val="windowText" lastClr="000000"/>
                  </a:solidFill>
                </a:ln>
                <a:solidFill>
                  <a:srgbClr val="FF0066"/>
                </a:solidFill>
                <a:effectLst>
                  <a:glow rad="127000">
                    <a:srgbClr val="00CC00"/>
                  </a:glow>
                </a:effectLst>
              </a:rPr>
              <a:t> -</a:t>
            </a:r>
            <a:r>
              <a:rPr lang="en-CA" sz="3200" b="1" dirty="0">
                <a:solidFill>
                  <a:srgbClr val="FF0066"/>
                </a:solidFill>
              </a:rPr>
              <a:t> </a:t>
            </a:r>
            <a:r>
              <a:rPr lang="en-CA" sz="3200" b="1" dirty="0">
                <a:solidFill>
                  <a:schemeClr val="tx1"/>
                </a:solidFill>
                <a:effectLst>
                  <a:glow rad="127000">
                    <a:srgbClr val="CC66FF"/>
                  </a:glow>
                </a:effectLst>
              </a:rPr>
              <a:t>24 hours </a:t>
            </a:r>
            <a:r>
              <a:rPr lang="en-CA" sz="3200" b="1" dirty="0">
                <a:solidFill>
                  <a:srgbClr val="FF0066"/>
                </a:solidFill>
              </a:rPr>
              <a:t>of Atonement </a:t>
            </a:r>
            <a:r>
              <a:rPr lang="en-CA" sz="3200" b="1" u="sng" dirty="0">
                <a:solidFill>
                  <a:srgbClr val="0000FF"/>
                </a:solidFill>
              </a:rPr>
              <a:t>SHABBATH</a:t>
            </a:r>
            <a:r>
              <a:rPr lang="en-CA" sz="3200" b="1" dirty="0">
                <a:solidFill>
                  <a:srgbClr val="0000FF"/>
                </a:solidFill>
              </a:rPr>
              <a:t>!??</a:t>
            </a:r>
            <a:r>
              <a:rPr lang="en-CA" sz="3200" b="1" dirty="0">
                <a:solidFill>
                  <a:srgbClr val="FF0066"/>
                </a:solidFill>
              </a:rPr>
              <a:t> </a:t>
            </a:r>
            <a:br>
              <a:rPr lang="en-CA" sz="3200" b="1" dirty="0">
                <a:solidFill>
                  <a:srgbClr val="FF0066"/>
                </a:solidFill>
              </a:rPr>
            </a:br>
            <a:r>
              <a:rPr lang="en-CA" sz="3200" dirty="0">
                <a:solidFill>
                  <a:schemeClr val="tx1"/>
                </a:solidFill>
              </a:rPr>
              <a:t>That is </a:t>
            </a:r>
            <a:r>
              <a:rPr lang="en-CA" sz="3200" b="1" u="sng" dirty="0">
                <a:solidFill>
                  <a:srgbClr val="FF0066"/>
                </a:solidFill>
              </a:rPr>
              <a:t>24 hours of Atonement</a:t>
            </a:r>
            <a:r>
              <a:rPr lang="en-CA" sz="3200" b="1" dirty="0">
                <a:solidFill>
                  <a:srgbClr val="FF0066"/>
                </a:solidFill>
              </a:rPr>
              <a:t> - </a:t>
            </a:r>
            <a:r>
              <a:rPr lang="en-CA" sz="4800" b="1" dirty="0">
                <a:ln>
                  <a:solidFill>
                    <a:sysClr val="windowText" lastClr="000000"/>
                  </a:solidFill>
                </a:ln>
                <a:solidFill>
                  <a:srgbClr val="FF0066"/>
                </a:solidFill>
                <a:effectLst>
                  <a:glow rad="127000">
                    <a:srgbClr val="00CC00"/>
                  </a:glow>
                </a:effectLst>
              </a:rPr>
              <a:t>BEFORE</a:t>
            </a:r>
            <a:r>
              <a:rPr lang="en-CA" sz="3200" b="1" dirty="0">
                <a:solidFill>
                  <a:srgbClr val="FF0066"/>
                </a:solidFill>
              </a:rPr>
              <a:t> - </a:t>
            </a:r>
            <a:r>
              <a:rPr lang="en-CA" sz="3200" dirty="0">
                <a:solidFill>
                  <a:schemeClr val="tx1"/>
                </a:solidFill>
              </a:rPr>
              <a:t>Tishri 10 even begins!</a:t>
            </a:r>
            <a:br>
              <a:rPr lang="en-CA" sz="3200" dirty="0">
                <a:solidFill>
                  <a:schemeClr val="tx1"/>
                </a:solidFill>
              </a:rPr>
            </a:br>
            <a:r>
              <a:rPr lang="en-CA" sz="3200" dirty="0">
                <a:solidFill>
                  <a:schemeClr val="tx1"/>
                </a:solidFill>
              </a:rPr>
              <a:t>This would be the </a:t>
            </a:r>
            <a:r>
              <a:rPr lang="en-CA" sz="3200" b="1" u="sng" dirty="0">
                <a:solidFill>
                  <a:schemeClr val="tx1"/>
                </a:solidFill>
                <a:effectLst>
                  <a:glow rad="127000">
                    <a:srgbClr val="FFFF00"/>
                  </a:glow>
                </a:effectLst>
              </a:rPr>
              <a:t>FIRST OF TWO DAYS</a:t>
            </a:r>
            <a:r>
              <a:rPr lang="en-CA" sz="3200" b="1" dirty="0">
                <a:solidFill>
                  <a:schemeClr val="tx1"/>
                </a:solidFill>
                <a:effectLst>
                  <a:glow rad="127000">
                    <a:srgbClr val="FFFF00"/>
                  </a:glow>
                </a:effectLst>
              </a:rPr>
              <a:t> </a:t>
            </a:r>
            <a:r>
              <a:rPr lang="en-CA" sz="3200" dirty="0">
                <a:solidFill>
                  <a:schemeClr val="tx1"/>
                </a:solidFill>
                <a:effectLst/>
              </a:rPr>
              <a:t>f</a:t>
            </a:r>
            <a:r>
              <a:rPr lang="en-CA" sz="3200" dirty="0">
                <a:solidFill>
                  <a:schemeClr val="tx1"/>
                </a:solidFill>
              </a:rPr>
              <a:t>or Atonement celebration!    </a:t>
            </a:r>
          </a:p>
        </p:txBody>
      </p:sp>
      <p:cxnSp>
        <p:nvCxnSpPr>
          <p:cNvPr id="19" name="Straight Connector 18"/>
          <p:cNvCxnSpPr/>
          <p:nvPr/>
        </p:nvCxnSpPr>
        <p:spPr>
          <a:xfrm flipH="1" flipV="1">
            <a:off x="11225351" y="3309054"/>
            <a:ext cx="1" cy="801393"/>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13389" y="291301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7" name="Slide Number Placeholder 6"/>
          <p:cNvSpPr>
            <a:spLocks noGrp="1"/>
          </p:cNvSpPr>
          <p:nvPr>
            <p:ph type="sldNum" sz="quarter" idx="12"/>
          </p:nvPr>
        </p:nvSpPr>
        <p:spPr>
          <a:xfrm>
            <a:off x="11430000" y="6308911"/>
            <a:ext cx="521970" cy="365125"/>
          </a:xfrm>
        </p:spPr>
        <p:txBody>
          <a:bodyPr/>
          <a:lstStyle/>
          <a:p>
            <a:fld id="{0FAB87E4-7748-4117-92E5-790DAABEC644}" type="slidenum">
              <a:rPr lang="en-US" sz="1400" b="1" smtClean="0">
                <a:solidFill>
                  <a:schemeClr val="tx1"/>
                </a:solidFill>
              </a:rPr>
              <a:t>25</a:t>
            </a:fld>
            <a:endParaRPr lang="en-US" sz="1400" b="1" dirty="0">
              <a:solidFill>
                <a:schemeClr val="tx1"/>
              </a:solidFill>
            </a:endParaRPr>
          </a:p>
        </p:txBody>
      </p:sp>
      <p:cxnSp>
        <p:nvCxnSpPr>
          <p:cNvPr id="27" name="Straight Arrow Connector 26"/>
          <p:cNvCxnSpPr/>
          <p:nvPr/>
        </p:nvCxnSpPr>
        <p:spPr>
          <a:xfrm flipH="1">
            <a:off x="2068830" y="2041584"/>
            <a:ext cx="2427930" cy="1776036"/>
          </a:xfrm>
          <a:prstGeom prst="straightConnector1">
            <a:avLst/>
          </a:prstGeom>
          <a:ln w="76200">
            <a:solidFill>
              <a:srgbClr val="009999"/>
            </a:solidFill>
            <a:tailEnd type="triangle"/>
          </a:ln>
          <a:effectLst>
            <a:innerShdw blurRad="63500" dist="50800">
              <a:prstClr val="black">
                <a:alpha val="50000"/>
              </a:prstClr>
            </a:innerShd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60000">
            <a:off x="3354484" y="992778"/>
            <a:ext cx="34836" cy="1514448"/>
          </a:xfrm>
          <a:prstGeom prst="line">
            <a:avLst/>
          </a:prstGeom>
          <a:ln w="76200">
            <a:solidFill>
              <a:srgbClr val="CC66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1080" y="251460"/>
            <a:ext cx="7605641" cy="2617470"/>
          </a:xfrm>
          <a:prstGeom prst="rect">
            <a:avLst/>
          </a:prstGeom>
          <a:solidFill>
            <a:schemeClr val="accent6">
              <a:lumMod val="20000"/>
              <a:lumOff val="80000"/>
            </a:schemeClr>
          </a:solidFill>
          <a:ln w="38100">
            <a:solidFill>
              <a:srgbClr val="0099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w="6600">
                  <a:solidFill>
                    <a:srgbClr val="002060"/>
                  </a:solidFill>
                  <a:prstDash val="solid"/>
                </a:ln>
                <a:solidFill>
                  <a:srgbClr val="FF0000"/>
                </a:solidFill>
                <a:effectLst>
                  <a:outerShdw dist="38100" dir="2700000" algn="tl" rotWithShape="0">
                    <a:schemeClr val="accent2"/>
                  </a:outerShdw>
                </a:effectLst>
              </a:rPr>
              <a:t>Again: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preceding the 9</a:t>
            </a:r>
            <a:r>
              <a:rPr lang="en-CA" sz="2800" b="1" baseline="30000"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 evening, is declared by many as being </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start of the </a:t>
            </a:r>
            <a:r>
              <a:rPr lang="en-CA" sz="2800" b="1" dirty="0">
                <a:ln w="6600">
                  <a:solidFill>
                    <a:srgbClr val="002060"/>
                  </a:solidFill>
                  <a:prstDash val="solid"/>
                </a:ln>
                <a:solidFill>
                  <a:schemeClr val="accent1">
                    <a:lumMod val="75000"/>
                  </a:schemeClr>
                </a:solidFill>
                <a:effectLst>
                  <a:outerShdw dist="38100" dir="2700000" algn="tl" rotWithShape="0">
                    <a:schemeClr val="accent2"/>
                  </a:outerShdw>
                </a:effectLst>
              </a:rPr>
              <a:t>Atonement Sabbath!</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That means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first 24 hour period</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of </a:t>
            </a:r>
            <a:r>
              <a:rPr lang="en-CA" sz="2800" b="1" dirty="0">
                <a:ln w="6600">
                  <a:solidFill>
                    <a:srgbClr val="002060"/>
                  </a:solidFill>
                  <a:prstDash val="solid"/>
                </a:ln>
                <a:solidFill>
                  <a:schemeClr val="accent1">
                    <a:lumMod val="75000"/>
                  </a:schemeClr>
                </a:solidFill>
                <a:effectLst>
                  <a:outerShdw dist="38100" dir="2700000" algn="tl" rotWithShape="0">
                    <a:schemeClr val="accent2"/>
                  </a:outerShdw>
                </a:effectLst>
              </a:rPr>
              <a:t>Atonement Sabbath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would begin here – </a:t>
            </a:r>
            <a:r>
              <a:rPr lang="en-CA" sz="2800" b="1" dirty="0">
                <a:ln w="6600">
                  <a:solidFill>
                    <a:sysClr val="windowText" lastClr="000000"/>
                  </a:solidFill>
                  <a:prstDash val="solid"/>
                </a:ln>
                <a:solidFill>
                  <a:srgbClr val="C00000"/>
                </a:solidFill>
                <a:effectLst>
                  <a:outerShdw dist="38100" dir="2700000" algn="tl" rotWithShape="0">
                    <a:schemeClr val="accent2"/>
                  </a:outerShdw>
                </a:effectLst>
              </a:rPr>
              <a:t>BEFORE THE 10</a:t>
            </a:r>
            <a:r>
              <a:rPr lang="en-CA" sz="2800" b="1" baseline="30000" dirty="0">
                <a:ln w="6600">
                  <a:solidFill>
                    <a:sysClr val="windowText" lastClr="000000"/>
                  </a:solidFill>
                  <a:prstDash val="solid"/>
                </a:ln>
                <a:solidFill>
                  <a:srgbClr val="C00000"/>
                </a:solidFill>
                <a:effectLst>
                  <a:outerShdw dist="38100" dir="2700000" algn="tl" rotWithShape="0">
                    <a:schemeClr val="accent2"/>
                  </a:outerShdw>
                </a:effectLst>
              </a:rPr>
              <a:t>TH</a:t>
            </a:r>
            <a:r>
              <a:rPr lang="en-CA" sz="2800" b="1" dirty="0">
                <a:ln w="6600">
                  <a:solidFill>
                    <a:sysClr val="windowText" lastClr="000000"/>
                  </a:solidFill>
                  <a:prstDash val="solid"/>
                </a:ln>
                <a:solidFill>
                  <a:srgbClr val="C00000"/>
                </a:solidFill>
                <a:effectLst>
                  <a:outerShdw dist="38100" dir="2700000" algn="tl" rotWithShape="0">
                    <a:schemeClr val="accent2"/>
                  </a:outerShdw>
                </a:effectLst>
              </a:rPr>
              <a:t> OF TISHRI HAS HAD A CHANCE TO BEGIN!</a:t>
            </a:r>
          </a:p>
        </p:txBody>
      </p:sp>
      <p:sp>
        <p:nvSpPr>
          <p:cNvPr id="30" name="Right Brace 29"/>
          <p:cNvSpPr/>
          <p:nvPr/>
        </p:nvSpPr>
        <p:spPr>
          <a:xfrm rot="5400000">
            <a:off x="6475584" y="-248511"/>
            <a:ext cx="381660" cy="9117874"/>
          </a:xfrm>
          <a:prstGeom prst="rightBrace">
            <a:avLst>
              <a:gd name="adj1" fmla="val 145327"/>
              <a:gd name="adj2" fmla="val 69043"/>
            </a:avLst>
          </a:prstGeom>
          <a:ln w="38100">
            <a:solidFill>
              <a:schemeClr val="tx1"/>
            </a:solidFill>
          </a:ln>
          <a:effectLst>
            <a:glow rad="76200">
              <a:srgbClr val="CC66FF"/>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Rectangle 21"/>
          <p:cNvSpPr/>
          <p:nvPr/>
        </p:nvSpPr>
        <p:spPr>
          <a:xfrm>
            <a:off x="17565" y="11981"/>
            <a:ext cx="3144722"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Sunset Theory!</a:t>
            </a:r>
          </a:p>
        </p:txBody>
      </p:sp>
    </p:spTree>
    <p:extLst>
      <p:ext uri="{BB962C8B-B14F-4D97-AF65-F5344CB8AC3E}">
        <p14:creationId xmlns:p14="http://schemas.microsoft.com/office/powerpoint/2010/main" val="3949887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2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ppt_w</p:attrName>
                                        </p:attrNameLst>
                                      </p:cBhvr>
                                      <p:tavLst>
                                        <p:tav tm="0" fmla="#ppt_w*sin(2.5*pi*$)">
                                          <p:val>
                                            <p:fltVal val="0"/>
                                          </p:val>
                                        </p:tav>
                                        <p:tav tm="100000">
                                          <p:val>
                                            <p:fltVal val="1"/>
                                          </p:val>
                                        </p:tav>
                                      </p:tavLst>
                                    </p:anim>
                                    <p:anim calcmode="lin" valueType="num">
                                      <p:cBhvr>
                                        <p:cTn id="9" dur="1000" fill="hold"/>
                                        <p:tgtEl>
                                          <p:spTgt spid="22"/>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 presetClass="entr" presetSubtype="3" fill="hold" grpId="0" nodeType="withEffect">
                                  <p:stCondLst>
                                    <p:cond delay="10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1250" fill="hold"/>
                                        <p:tgtEl>
                                          <p:spTgt spid="6"/>
                                        </p:tgtEl>
                                        <p:attrNameLst>
                                          <p:attrName>ppt_x</p:attrName>
                                        </p:attrNameLst>
                                      </p:cBhvr>
                                      <p:tavLst>
                                        <p:tav tm="0">
                                          <p:val>
                                            <p:strVal val="1+#ppt_w/2"/>
                                          </p:val>
                                        </p:tav>
                                        <p:tav tm="100000">
                                          <p:val>
                                            <p:strVal val="#ppt_x"/>
                                          </p:val>
                                        </p:tav>
                                      </p:tavLst>
                                    </p:anim>
                                    <p:anim calcmode="lin" valueType="num">
                                      <p:cBhvr additive="base">
                                        <p:cTn id="45"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22" presetClass="entr" presetSubtype="1" fill="hold" nodeType="withEffect">
                                  <p:stCondLst>
                                    <p:cond delay="30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1250"/>
                                        <p:tgtEl>
                                          <p:spTgt spid="27"/>
                                        </p:tgtEl>
                                      </p:cBhvr>
                                    </p:animEffect>
                                  </p:childTnLst>
                                </p:cTn>
                              </p:par>
                              <p:par>
                                <p:cTn id="56" presetID="22" presetClass="entr" presetSubtype="8" fill="hold" grpId="0" nodeType="withEffect">
                                  <p:stCondLst>
                                    <p:cond delay="700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750"/>
                                        <p:tgtEl>
                                          <p:spTgt spid="8"/>
                                        </p:tgtEl>
                                      </p:cBhvr>
                                    </p:animEffect>
                                  </p:childTnLst>
                                </p:cTn>
                              </p:par>
                              <p:par>
                                <p:cTn id="59" presetID="22" presetClass="entr" presetSubtype="8" fill="hold" grpId="0" nodeType="withEffect">
                                  <p:stCondLst>
                                    <p:cond delay="75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par>
                                <p:cTn id="62" presetID="26" presetClass="entr" presetSubtype="0" fill="hold" grpId="0" nodeType="withEffect">
                                  <p:stCondLst>
                                    <p:cond delay="800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80">
                                          <p:stCondLst>
                                            <p:cond delay="0"/>
                                          </p:stCondLst>
                                        </p:cTn>
                                        <p:tgtEl>
                                          <p:spTgt spid="20"/>
                                        </p:tgtEl>
                                      </p:cBhvr>
                                    </p:animEffect>
                                    <p:anim calcmode="lin" valueType="num">
                                      <p:cBhvr>
                                        <p:cTn id="6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0" dur="26">
                                          <p:stCondLst>
                                            <p:cond delay="650"/>
                                          </p:stCondLst>
                                        </p:cTn>
                                        <p:tgtEl>
                                          <p:spTgt spid="20"/>
                                        </p:tgtEl>
                                      </p:cBhvr>
                                      <p:to x="100000" y="60000"/>
                                    </p:animScale>
                                    <p:animScale>
                                      <p:cBhvr>
                                        <p:cTn id="71" dur="166" decel="50000">
                                          <p:stCondLst>
                                            <p:cond delay="676"/>
                                          </p:stCondLst>
                                        </p:cTn>
                                        <p:tgtEl>
                                          <p:spTgt spid="20"/>
                                        </p:tgtEl>
                                      </p:cBhvr>
                                      <p:to x="100000" y="100000"/>
                                    </p:animScale>
                                    <p:animScale>
                                      <p:cBhvr>
                                        <p:cTn id="72" dur="26">
                                          <p:stCondLst>
                                            <p:cond delay="1312"/>
                                          </p:stCondLst>
                                        </p:cTn>
                                        <p:tgtEl>
                                          <p:spTgt spid="20"/>
                                        </p:tgtEl>
                                      </p:cBhvr>
                                      <p:to x="100000" y="80000"/>
                                    </p:animScale>
                                    <p:animScale>
                                      <p:cBhvr>
                                        <p:cTn id="73" dur="166" decel="50000">
                                          <p:stCondLst>
                                            <p:cond delay="1338"/>
                                          </p:stCondLst>
                                        </p:cTn>
                                        <p:tgtEl>
                                          <p:spTgt spid="20"/>
                                        </p:tgtEl>
                                      </p:cBhvr>
                                      <p:to x="100000" y="100000"/>
                                    </p:animScale>
                                    <p:animScale>
                                      <p:cBhvr>
                                        <p:cTn id="74" dur="26">
                                          <p:stCondLst>
                                            <p:cond delay="1642"/>
                                          </p:stCondLst>
                                        </p:cTn>
                                        <p:tgtEl>
                                          <p:spTgt spid="20"/>
                                        </p:tgtEl>
                                      </p:cBhvr>
                                      <p:to x="100000" y="90000"/>
                                    </p:animScale>
                                    <p:animScale>
                                      <p:cBhvr>
                                        <p:cTn id="75" dur="166" decel="50000">
                                          <p:stCondLst>
                                            <p:cond delay="1668"/>
                                          </p:stCondLst>
                                        </p:cTn>
                                        <p:tgtEl>
                                          <p:spTgt spid="20"/>
                                        </p:tgtEl>
                                      </p:cBhvr>
                                      <p:to x="100000" y="100000"/>
                                    </p:animScale>
                                    <p:animScale>
                                      <p:cBhvr>
                                        <p:cTn id="76" dur="26">
                                          <p:stCondLst>
                                            <p:cond delay="1808"/>
                                          </p:stCondLst>
                                        </p:cTn>
                                        <p:tgtEl>
                                          <p:spTgt spid="20"/>
                                        </p:tgtEl>
                                      </p:cBhvr>
                                      <p:to x="100000" y="95000"/>
                                    </p:animScale>
                                    <p:animScale>
                                      <p:cBhvr>
                                        <p:cTn id="77" dur="166" decel="50000">
                                          <p:stCondLst>
                                            <p:cond delay="1834"/>
                                          </p:stCondLst>
                                        </p:cTn>
                                        <p:tgtEl>
                                          <p:spTgt spid="20"/>
                                        </p:tgtEl>
                                      </p:cBhvr>
                                      <p:to x="100000" y="100000"/>
                                    </p:animScale>
                                  </p:childTnLst>
                                </p:cTn>
                              </p:par>
                              <p:par>
                                <p:cTn id="78" presetID="26" presetClass="entr" presetSubtype="0" fill="hold" nodeType="withEffect">
                                  <p:stCondLst>
                                    <p:cond delay="900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80">
                                          <p:stCondLst>
                                            <p:cond delay="0"/>
                                          </p:stCondLst>
                                        </p:cTn>
                                        <p:tgtEl>
                                          <p:spTgt spid="19"/>
                                        </p:tgtEl>
                                      </p:cBhvr>
                                    </p:animEffect>
                                    <p:anim calcmode="lin" valueType="num">
                                      <p:cBhvr>
                                        <p:cTn id="8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6" dur="26">
                                          <p:stCondLst>
                                            <p:cond delay="650"/>
                                          </p:stCondLst>
                                        </p:cTn>
                                        <p:tgtEl>
                                          <p:spTgt spid="19"/>
                                        </p:tgtEl>
                                      </p:cBhvr>
                                      <p:to x="100000" y="60000"/>
                                    </p:animScale>
                                    <p:animScale>
                                      <p:cBhvr>
                                        <p:cTn id="87" dur="166" decel="50000">
                                          <p:stCondLst>
                                            <p:cond delay="676"/>
                                          </p:stCondLst>
                                        </p:cTn>
                                        <p:tgtEl>
                                          <p:spTgt spid="19"/>
                                        </p:tgtEl>
                                      </p:cBhvr>
                                      <p:to x="100000" y="100000"/>
                                    </p:animScale>
                                    <p:animScale>
                                      <p:cBhvr>
                                        <p:cTn id="88" dur="26">
                                          <p:stCondLst>
                                            <p:cond delay="1312"/>
                                          </p:stCondLst>
                                        </p:cTn>
                                        <p:tgtEl>
                                          <p:spTgt spid="19"/>
                                        </p:tgtEl>
                                      </p:cBhvr>
                                      <p:to x="100000" y="80000"/>
                                    </p:animScale>
                                    <p:animScale>
                                      <p:cBhvr>
                                        <p:cTn id="89" dur="166" decel="50000">
                                          <p:stCondLst>
                                            <p:cond delay="1338"/>
                                          </p:stCondLst>
                                        </p:cTn>
                                        <p:tgtEl>
                                          <p:spTgt spid="19"/>
                                        </p:tgtEl>
                                      </p:cBhvr>
                                      <p:to x="100000" y="100000"/>
                                    </p:animScale>
                                    <p:animScale>
                                      <p:cBhvr>
                                        <p:cTn id="90" dur="26">
                                          <p:stCondLst>
                                            <p:cond delay="1642"/>
                                          </p:stCondLst>
                                        </p:cTn>
                                        <p:tgtEl>
                                          <p:spTgt spid="19"/>
                                        </p:tgtEl>
                                      </p:cBhvr>
                                      <p:to x="100000" y="90000"/>
                                    </p:animScale>
                                    <p:animScale>
                                      <p:cBhvr>
                                        <p:cTn id="91" dur="166" decel="50000">
                                          <p:stCondLst>
                                            <p:cond delay="1668"/>
                                          </p:stCondLst>
                                        </p:cTn>
                                        <p:tgtEl>
                                          <p:spTgt spid="19"/>
                                        </p:tgtEl>
                                      </p:cBhvr>
                                      <p:to x="100000" y="100000"/>
                                    </p:animScale>
                                    <p:animScale>
                                      <p:cBhvr>
                                        <p:cTn id="92" dur="26">
                                          <p:stCondLst>
                                            <p:cond delay="1808"/>
                                          </p:stCondLst>
                                        </p:cTn>
                                        <p:tgtEl>
                                          <p:spTgt spid="19"/>
                                        </p:tgtEl>
                                      </p:cBhvr>
                                      <p:to x="100000" y="95000"/>
                                    </p:animScale>
                                    <p:animScale>
                                      <p:cBhvr>
                                        <p:cTn id="93" dur="166" decel="50000">
                                          <p:stCondLst>
                                            <p:cond delay="1834"/>
                                          </p:stCondLst>
                                        </p:cTn>
                                        <p:tgtEl>
                                          <p:spTgt spid="19"/>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par>
                                <p:cTn id="99" presetID="42" presetClass="entr" presetSubtype="0" fill="hold" grpId="0" nodeType="withEffect">
                                  <p:stCondLst>
                                    <p:cond delay="10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0"/>
                                        <p:tgtEl>
                                          <p:spTgt spid="17"/>
                                        </p:tgtEl>
                                      </p:cBhvr>
                                    </p:animEffect>
                                    <p:anim calcmode="lin" valueType="num">
                                      <p:cBhvr>
                                        <p:cTn id="102" dur="1000" fill="hold"/>
                                        <p:tgtEl>
                                          <p:spTgt spid="17"/>
                                        </p:tgtEl>
                                        <p:attrNameLst>
                                          <p:attrName>ppt_x</p:attrName>
                                        </p:attrNameLst>
                                      </p:cBhvr>
                                      <p:tavLst>
                                        <p:tav tm="0">
                                          <p:val>
                                            <p:strVal val="#ppt_x"/>
                                          </p:val>
                                        </p:tav>
                                        <p:tav tm="100000">
                                          <p:val>
                                            <p:strVal val="#ppt_x"/>
                                          </p:val>
                                        </p:tav>
                                      </p:tavLst>
                                    </p:anim>
                                    <p:anim calcmode="lin" valueType="num">
                                      <p:cBhvr>
                                        <p:cTn id="10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p:bldP spid="17" grpId="0"/>
      <p:bldP spid="20" grpId="0"/>
      <p:bldP spid="16" grpId="0" animBg="1"/>
      <p:bldP spid="3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loud 1"/>
          <p:cNvSpPr/>
          <p:nvPr/>
        </p:nvSpPr>
        <p:spPr>
          <a:xfrm>
            <a:off x="174812" y="144457"/>
            <a:ext cx="11846860" cy="4819820"/>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100" b="1" dirty="0">
                <a:solidFill>
                  <a:prstClr val="black"/>
                </a:solidFill>
              </a:rPr>
              <a:t>Tishri</a:t>
            </a:r>
            <a:r>
              <a:rPr lang="en-CA" sz="3100" b="1" dirty="0">
                <a:solidFill>
                  <a:srgbClr val="FF0066"/>
                </a:solidFill>
              </a:rPr>
              <a:t> </a:t>
            </a:r>
            <a:r>
              <a:rPr lang="en-CA" sz="3100" b="1" dirty="0">
                <a:ln>
                  <a:solidFill>
                    <a:sysClr val="windowText" lastClr="000000"/>
                  </a:solidFill>
                </a:ln>
                <a:solidFill>
                  <a:srgbClr val="FF0066"/>
                </a:solidFill>
                <a:effectLst>
                  <a:glow rad="127000">
                    <a:srgbClr val="00CC00"/>
                  </a:glow>
                </a:effectLst>
              </a:rPr>
              <a:t>9</a:t>
            </a:r>
            <a:r>
              <a:rPr lang="en-CA" sz="3100" b="1" baseline="30000" dirty="0">
                <a:ln>
                  <a:solidFill>
                    <a:sysClr val="windowText" lastClr="000000"/>
                  </a:solidFill>
                </a:ln>
                <a:solidFill>
                  <a:srgbClr val="FF0066"/>
                </a:solidFill>
                <a:effectLst>
                  <a:glow rad="127000">
                    <a:srgbClr val="00CC00"/>
                  </a:glow>
                </a:effectLst>
              </a:rPr>
              <a:t>th</a:t>
            </a:r>
            <a:r>
              <a:rPr lang="en-CA" sz="3100" b="1" dirty="0">
                <a:ln>
                  <a:solidFill>
                    <a:sysClr val="windowText" lastClr="000000"/>
                  </a:solidFill>
                </a:ln>
                <a:solidFill>
                  <a:srgbClr val="FF0066"/>
                </a:solidFill>
                <a:effectLst>
                  <a:glow rad="127000">
                    <a:srgbClr val="00CC00"/>
                  </a:glow>
                </a:effectLst>
              </a:rPr>
              <a:t> -</a:t>
            </a:r>
            <a:r>
              <a:rPr lang="en-CA" sz="3100" b="1" dirty="0">
                <a:solidFill>
                  <a:srgbClr val="FF0066"/>
                </a:solidFill>
              </a:rPr>
              <a:t> </a:t>
            </a:r>
            <a:r>
              <a:rPr lang="en-CA" sz="3100" b="1" dirty="0">
                <a:solidFill>
                  <a:prstClr val="black"/>
                </a:solidFill>
                <a:effectLst>
                  <a:glow rad="127000">
                    <a:srgbClr val="CC66FF"/>
                  </a:glow>
                </a:effectLst>
              </a:rPr>
              <a:t>24 hours </a:t>
            </a:r>
            <a:r>
              <a:rPr lang="en-CA" sz="3100" b="1" dirty="0">
                <a:solidFill>
                  <a:srgbClr val="FF0066"/>
                </a:solidFill>
              </a:rPr>
              <a:t>of Atonement </a:t>
            </a:r>
            <a:r>
              <a:rPr lang="en-CA" sz="3100" b="1" u="sng" dirty="0">
                <a:solidFill>
                  <a:srgbClr val="0000FF"/>
                </a:solidFill>
              </a:rPr>
              <a:t>SHABBATH</a:t>
            </a:r>
            <a:r>
              <a:rPr lang="en-CA" sz="3100" b="1" dirty="0">
                <a:solidFill>
                  <a:srgbClr val="0000FF"/>
                </a:solidFill>
              </a:rPr>
              <a:t>?</a:t>
            </a:r>
            <a:r>
              <a:rPr lang="en-CA" sz="3100" b="1" dirty="0">
                <a:solidFill>
                  <a:srgbClr val="FF0066"/>
                </a:solidFill>
              </a:rPr>
              <a:t> </a:t>
            </a:r>
            <a:br>
              <a:rPr lang="en-CA" sz="3200" b="1" dirty="0">
                <a:solidFill>
                  <a:srgbClr val="FF0066"/>
                </a:solidFill>
              </a:rPr>
            </a:br>
            <a:r>
              <a:rPr lang="en-CA" sz="3200" dirty="0">
                <a:solidFill>
                  <a:prstClr val="black"/>
                </a:solidFill>
              </a:rPr>
              <a:t>That is </a:t>
            </a:r>
            <a:r>
              <a:rPr lang="en-CA" sz="3200" b="1" u="sng" dirty="0">
                <a:solidFill>
                  <a:srgbClr val="FF0066"/>
                </a:solidFill>
              </a:rPr>
              <a:t>24 hours of Atonement</a:t>
            </a:r>
            <a:r>
              <a:rPr lang="en-CA" sz="3200" b="1" dirty="0">
                <a:solidFill>
                  <a:srgbClr val="FF0066"/>
                </a:solidFill>
              </a:rPr>
              <a:t> - </a:t>
            </a:r>
            <a:r>
              <a:rPr lang="en-CA" sz="4800" b="1" dirty="0">
                <a:ln>
                  <a:solidFill>
                    <a:sysClr val="windowText" lastClr="000000"/>
                  </a:solidFill>
                </a:ln>
                <a:solidFill>
                  <a:srgbClr val="FF0066"/>
                </a:solidFill>
                <a:effectLst>
                  <a:glow rad="127000">
                    <a:srgbClr val="00CC00"/>
                  </a:glow>
                </a:effectLst>
              </a:rPr>
              <a:t>BEFORE</a:t>
            </a:r>
            <a:r>
              <a:rPr lang="en-CA" sz="3200" b="1" dirty="0">
                <a:solidFill>
                  <a:srgbClr val="FF0066"/>
                </a:solidFill>
              </a:rPr>
              <a:t> - </a:t>
            </a:r>
            <a:r>
              <a:rPr lang="en-CA" sz="3200" dirty="0">
                <a:solidFill>
                  <a:prstClr val="black"/>
                </a:solidFill>
              </a:rPr>
              <a:t>Tishri 10 even begins!</a:t>
            </a:r>
            <a:br>
              <a:rPr lang="en-CA" sz="3200" dirty="0">
                <a:solidFill>
                  <a:prstClr val="black"/>
                </a:solidFill>
              </a:rPr>
            </a:br>
            <a:r>
              <a:rPr lang="en-CA" sz="3200" dirty="0">
                <a:solidFill>
                  <a:prstClr val="black"/>
                </a:solidFill>
              </a:rPr>
              <a:t>This would be the </a:t>
            </a:r>
            <a:r>
              <a:rPr lang="en-CA" sz="3200" b="1" u="sng" dirty="0">
                <a:solidFill>
                  <a:prstClr val="black"/>
                </a:solidFill>
                <a:effectLst>
                  <a:glow rad="127000">
                    <a:srgbClr val="FFFF00"/>
                  </a:glow>
                </a:effectLst>
              </a:rPr>
              <a:t>FIRST OF TWO DAYS</a:t>
            </a:r>
            <a:r>
              <a:rPr lang="en-CA" sz="3200" b="1" dirty="0">
                <a:solidFill>
                  <a:prstClr val="black"/>
                </a:solidFill>
                <a:effectLst>
                  <a:glow rad="127000">
                    <a:srgbClr val="FFFF00"/>
                  </a:glow>
                </a:effectLst>
              </a:rPr>
              <a:t> </a:t>
            </a:r>
            <a:r>
              <a:rPr lang="en-CA" sz="3200" dirty="0">
                <a:solidFill>
                  <a:prstClr val="black"/>
                </a:solidFill>
                <a:effectLst/>
              </a:rPr>
              <a:t>f</a:t>
            </a:r>
            <a:r>
              <a:rPr lang="en-CA" sz="3200" dirty="0">
                <a:solidFill>
                  <a:prstClr val="black"/>
                </a:solidFill>
              </a:rPr>
              <a:t>or Atonement celebration!    </a:t>
            </a:r>
          </a:p>
        </p:txBody>
      </p:sp>
      <p:sp>
        <p:nvSpPr>
          <p:cNvPr id="5" name="Slide Number Placeholder 4"/>
          <p:cNvSpPr>
            <a:spLocks noGrp="1"/>
          </p:cNvSpPr>
          <p:nvPr>
            <p:ph type="sldNum" sz="quarter" idx="12"/>
          </p:nvPr>
        </p:nvSpPr>
        <p:spPr>
          <a:xfrm>
            <a:off x="11658599" y="6356350"/>
            <a:ext cx="443753" cy="365125"/>
          </a:xfrm>
        </p:spPr>
        <p:txBody>
          <a:bodyPr/>
          <a:lstStyle/>
          <a:p>
            <a:fld id="{0FAB87E4-7748-4117-92E5-790DAABEC644}" type="slidenum">
              <a:rPr lang="en-US" sz="1400" b="1" smtClean="0">
                <a:solidFill>
                  <a:schemeClr val="tx1"/>
                </a:solidFill>
              </a:rPr>
              <a:t>26</a:t>
            </a:fld>
            <a:endParaRPr lang="en-US" sz="1400" b="1" dirty="0">
              <a:solidFill>
                <a:schemeClr val="tx1"/>
              </a:solidFill>
            </a:endParaRPr>
          </a:p>
        </p:txBody>
      </p:sp>
      <p:sp>
        <p:nvSpPr>
          <p:cNvPr id="4" name="Lightning Bolt 3"/>
          <p:cNvSpPr/>
          <p:nvPr/>
        </p:nvSpPr>
        <p:spPr>
          <a:xfrm rot="6405506">
            <a:off x="9236877" y="674185"/>
            <a:ext cx="2414012" cy="2793315"/>
          </a:xfrm>
          <a:prstGeom prst="lightningBolt">
            <a:avLst/>
          </a:prstGeom>
          <a:solidFill>
            <a:srgbClr val="FFFF00"/>
          </a:solidFill>
          <a:ln w="57150">
            <a:solidFill>
              <a:srgbClr val="00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74813" y="5002306"/>
            <a:ext cx="11914094" cy="1719169"/>
          </a:xfrm>
          <a:noFill/>
          <a:ln w="76200">
            <a:solidFill>
              <a:schemeClr val="tx1"/>
            </a:solidFill>
          </a:ln>
          <a:effectLst>
            <a:glow rad="76200">
              <a:srgbClr val="95F1FD"/>
            </a:glow>
          </a:effectLst>
          <a:scene3d>
            <a:camera prst="orthographicFront"/>
            <a:lightRig rig="threePt" dir="t"/>
          </a:scene3d>
          <a:sp3d>
            <a:bevelT/>
          </a:sp3d>
        </p:spPr>
        <p:txBody>
          <a:bodyPr anchor="t">
            <a:noAutofit/>
            <a:sp3d extrusionH="57150">
              <a:bevelT w="38100" h="38100"/>
            </a:sp3d>
          </a:bodyPr>
          <a:lstStyle/>
          <a:p>
            <a:pPr algn="ctr"/>
            <a:r>
              <a:rPr lang="en-US" sz="4000" b="1" i="1" dirty="0">
                <a:solidFill>
                  <a:schemeClr val="tx1">
                    <a:lumMod val="65000"/>
                    <a:lumOff val="35000"/>
                  </a:schemeClr>
                </a:solidFill>
                <a:effectLst/>
                <a:latin typeface="Georgia" panose="02040502050405020303" pitchFamily="18" charset="0"/>
              </a:rPr>
              <a:t>Where</a:t>
            </a:r>
            <a:r>
              <a:rPr lang="en-US" sz="4000" b="1" i="1" dirty="0">
                <a:solidFill>
                  <a:schemeClr val="tx1">
                    <a:lumMod val="95000"/>
                    <a:lumOff val="5000"/>
                  </a:schemeClr>
                </a:solidFill>
                <a:effectLst/>
                <a:latin typeface="Georgia" panose="02040502050405020303" pitchFamily="18" charset="0"/>
              </a:rPr>
              <a:t> </a:t>
            </a:r>
            <a:r>
              <a:rPr lang="en-US" sz="4000" b="1" i="1" dirty="0">
                <a:solidFill>
                  <a:schemeClr val="tx1">
                    <a:lumMod val="65000"/>
                    <a:lumOff val="35000"/>
                  </a:schemeClr>
                </a:solidFill>
                <a:effectLst/>
                <a:latin typeface="Georgia" panose="02040502050405020303" pitchFamily="18" charset="0"/>
              </a:rPr>
              <a:t>was it that the </a:t>
            </a:r>
            <a:r>
              <a:rPr lang="en-US" sz="4000" b="1" i="1" dirty="0">
                <a:solidFill>
                  <a:schemeClr val="tx1">
                    <a:lumMod val="65000"/>
                    <a:lumOff val="35000"/>
                  </a:schemeClr>
                </a:solidFill>
                <a:effectLst>
                  <a:glow rad="127000">
                    <a:srgbClr val="00B0F0"/>
                  </a:glow>
                </a:effectLst>
                <a:latin typeface="Georgia" panose="02040502050405020303" pitchFamily="18" charset="0"/>
              </a:rPr>
              <a:t>Word of Yahuah </a:t>
            </a:r>
            <a:br>
              <a:rPr lang="en-US" sz="4000" b="1" i="1" dirty="0">
                <a:solidFill>
                  <a:schemeClr val="tx1">
                    <a:lumMod val="65000"/>
                    <a:lumOff val="35000"/>
                  </a:schemeClr>
                </a:solidFill>
                <a:effectLst>
                  <a:glow rad="127000">
                    <a:srgbClr val="00B0F0"/>
                  </a:glow>
                </a:effectLst>
                <a:latin typeface="Georgia" panose="02040502050405020303" pitchFamily="18" charset="0"/>
              </a:rPr>
            </a:br>
            <a:r>
              <a:rPr lang="en-US" sz="4000" b="1" i="1" dirty="0">
                <a:solidFill>
                  <a:schemeClr val="tx1">
                    <a:lumMod val="65000"/>
                    <a:lumOff val="35000"/>
                  </a:schemeClr>
                </a:solidFill>
                <a:effectLst/>
                <a:latin typeface="Georgia" panose="02040502050405020303" pitchFamily="18" charset="0"/>
              </a:rPr>
              <a:t>was</a:t>
            </a:r>
            <a:r>
              <a:rPr lang="en-US" sz="4000" b="1" i="1" dirty="0">
                <a:solidFill>
                  <a:schemeClr val="tx1">
                    <a:lumMod val="65000"/>
                    <a:lumOff val="35000"/>
                  </a:schemeClr>
                </a:solidFill>
                <a:effectLst>
                  <a:glow rad="127000">
                    <a:srgbClr val="00CC00"/>
                  </a:glow>
                </a:effectLst>
                <a:latin typeface="Georgia" panose="02040502050405020303" pitchFamily="18" charset="0"/>
              </a:rPr>
              <a:t> disregarded </a:t>
            </a:r>
            <a:r>
              <a:rPr lang="en-US" sz="4000" b="1" i="1" dirty="0">
                <a:solidFill>
                  <a:schemeClr val="tx1">
                    <a:lumMod val="65000"/>
                    <a:lumOff val="35000"/>
                  </a:schemeClr>
                </a:solidFill>
                <a:effectLst/>
                <a:latin typeface="Georgia" panose="02040502050405020303" pitchFamily="18" charset="0"/>
              </a:rPr>
              <a:t>and</a:t>
            </a:r>
            <a:r>
              <a:rPr lang="en-US" sz="4000" b="1" i="1" dirty="0">
                <a:solidFill>
                  <a:schemeClr val="tx1">
                    <a:lumMod val="65000"/>
                    <a:lumOff val="35000"/>
                  </a:schemeClr>
                </a:solidFill>
                <a:effectLst>
                  <a:glow rad="127000">
                    <a:srgbClr val="00CC00"/>
                  </a:glow>
                </a:effectLst>
                <a:latin typeface="Georgia" panose="02040502050405020303" pitchFamily="18" charset="0"/>
              </a:rPr>
              <a:t> </a:t>
            </a:r>
            <a:br>
              <a:rPr lang="en-US" sz="4000" b="1" i="1" dirty="0">
                <a:solidFill>
                  <a:schemeClr val="tx1">
                    <a:lumMod val="65000"/>
                    <a:lumOff val="35000"/>
                  </a:schemeClr>
                </a:solidFill>
                <a:effectLst>
                  <a:glow rad="127000">
                    <a:srgbClr val="00CC00"/>
                  </a:glow>
                </a:effectLst>
                <a:latin typeface="Georgia" panose="02040502050405020303" pitchFamily="18" charset="0"/>
              </a:rPr>
            </a:br>
            <a:r>
              <a:rPr lang="en-US" sz="4000" b="1" i="1" dirty="0">
                <a:solidFill>
                  <a:schemeClr val="tx1">
                    <a:lumMod val="65000"/>
                    <a:lumOff val="35000"/>
                  </a:schemeClr>
                </a:solidFill>
                <a:effectLst>
                  <a:glow rad="127000">
                    <a:srgbClr val="00CC00"/>
                  </a:glow>
                </a:effectLst>
                <a:latin typeface="Georgia" panose="02040502050405020303" pitchFamily="18" charset="0"/>
              </a:rPr>
              <a:t>SET ASIDE - </a:t>
            </a:r>
            <a:r>
              <a:rPr lang="en-US" sz="4000" b="1" i="1" dirty="0">
                <a:solidFill>
                  <a:schemeClr val="tx1">
                    <a:lumMod val="65000"/>
                    <a:lumOff val="35000"/>
                  </a:schemeClr>
                </a:solidFill>
                <a:effectLst/>
                <a:latin typeface="Georgia" panose="02040502050405020303" pitchFamily="18" charset="0"/>
              </a:rPr>
              <a:t>as  if  just more </a:t>
            </a:r>
            <a:r>
              <a:rPr lang="en-US" sz="4000" b="1" i="1" dirty="0">
                <a:solidFill>
                  <a:schemeClr val="tx1">
                    <a:lumMod val="65000"/>
                    <a:lumOff val="35000"/>
                  </a:schemeClr>
                </a:solidFill>
                <a:effectLst>
                  <a:glow rad="127000">
                    <a:srgbClr val="00CC00"/>
                  </a:glow>
                </a:effectLst>
                <a:latin typeface="Georgia" panose="02040502050405020303" pitchFamily="18" charset="0"/>
              </a:rPr>
              <a:t>“RUBBLE”???</a:t>
            </a:r>
          </a:p>
        </p:txBody>
      </p:sp>
    </p:spTree>
    <p:extLst>
      <p:ext uri="{BB962C8B-B14F-4D97-AF65-F5344CB8AC3E}">
        <p14:creationId xmlns:p14="http://schemas.microsoft.com/office/powerpoint/2010/main" val="175632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par>
                                <p:cTn id="8" presetID="45" presetClass="entr" presetSubtype="0" fill="hold" grpId="0" nodeType="withEffect">
                                  <p:stCondLst>
                                    <p:cond delay="4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8)">
                                      <p:cBhvr>
                                        <p:cTn id="17" dur="1500"/>
                                        <p:tgtEl>
                                          <p:spTgt spid="3">
                                            <p:bg/>
                                          </p:spTgt>
                                        </p:tgtEl>
                                      </p:cBhvr>
                                    </p:animEffect>
                                  </p:childTnLst>
                                </p:cTn>
                              </p:par>
                              <p:par>
                                <p:cTn id="18" presetID="21" presetClass="entr" presetSubtype="8"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9966FF">
              <a:alpha val="30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4">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br>
              <a:rPr lang="en-US" sz="1600" dirty="0">
                <a:solidFill>
                  <a:schemeClr val="tx1">
                    <a:lumMod val="95000"/>
                    <a:lumOff val="5000"/>
                  </a:schemeClr>
                </a:solidFill>
              </a:rPr>
            </a:br>
            <a:r>
              <a:rPr lang="en-US" sz="1600" dirty="0">
                <a:solidFill>
                  <a:schemeClr val="tx1">
                    <a:lumMod val="95000"/>
                    <a:lumOff val="5000"/>
                  </a:schemeClr>
                </a:solidFill>
              </a:rPr>
              <a:t>    </a:t>
            </a:r>
            <a:r>
              <a:rPr lang="en-US" sz="2800" dirty="0">
                <a:solidFill>
                  <a:schemeClr val="tx1">
                    <a:lumMod val="95000"/>
                    <a:lumOff val="5000"/>
                  </a:schemeClr>
                </a:solidFill>
              </a:rPr>
              <a:t>Please note the location of the </a:t>
            </a:r>
            <a:r>
              <a:rPr lang="en-US" sz="4400" b="1" u="sng" dirty="0">
                <a:ln>
                  <a:solidFill>
                    <a:sysClr val="windowText" lastClr="000000"/>
                  </a:solidFill>
                </a:ln>
                <a:solidFill>
                  <a:srgbClr val="00CC00"/>
                </a:solidFill>
              </a:rPr>
              <a:t>9</a:t>
            </a:r>
            <a:r>
              <a:rPr lang="en-US" sz="4400" b="1" u="sng" baseline="30000" dirty="0">
                <a:ln>
                  <a:solidFill>
                    <a:sysClr val="windowText" lastClr="000000"/>
                  </a:solidFill>
                </a:ln>
                <a:solidFill>
                  <a:srgbClr val="00CC00"/>
                </a:solidFill>
              </a:rPr>
              <a:t>th</a:t>
            </a:r>
            <a:r>
              <a:rPr lang="en-US" sz="2800" b="1" dirty="0">
                <a:solidFill>
                  <a:srgbClr val="00CC00"/>
                </a:solidFill>
              </a:rPr>
              <a:t> cycle </a:t>
            </a:r>
            <a:r>
              <a:rPr lang="en-US" sz="2800" b="1" u="sng" dirty="0">
                <a:solidFill>
                  <a:srgbClr val="00CC00"/>
                </a:solidFill>
              </a:rPr>
              <a:t>SUNSET</a:t>
            </a:r>
            <a:r>
              <a:rPr lang="en-US" sz="2800" b="1" dirty="0">
                <a:solidFill>
                  <a:srgbClr val="00CC00"/>
                </a:solidFill>
              </a:rPr>
              <a:t>. </a:t>
            </a: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6531620" cy="597619"/>
          </a:xfrm>
          <a:prstGeom prst="rect">
            <a:avLst/>
          </a:prstGeom>
          <a:solidFill>
            <a:schemeClr val="bg1">
              <a:lumMod val="65000"/>
            </a:schemeClr>
          </a:solidFill>
          <a:ln w="3810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Sunset Theory!	Tishri </a:t>
            </a:r>
            <a:r>
              <a:rPr lang="en-CA" sz="3600" b="1" dirty="0">
                <a:solidFill>
                  <a:schemeClr val="tx1"/>
                </a:solidFill>
                <a:effectLst>
                  <a:glow rad="215900">
                    <a:srgbClr val="66FF33"/>
                  </a:glow>
                </a:effectLst>
              </a:rPr>
              <a:t>10</a:t>
            </a:r>
            <a:r>
              <a:rPr lang="en-CA" sz="3600" b="1" baseline="30000" dirty="0">
                <a:solidFill>
                  <a:schemeClr val="tx1"/>
                </a:solidFill>
                <a:effectLst>
                  <a:glow rad="215900">
                    <a:srgbClr val="66FF33"/>
                  </a:glow>
                </a:effectLst>
              </a:rPr>
              <a:t>th</a:t>
            </a:r>
            <a:r>
              <a:rPr lang="en-CA" sz="3600" b="1" dirty="0">
                <a:solidFill>
                  <a:schemeClr val="tx1"/>
                </a:solidFill>
                <a:effectLst>
                  <a:glow rad="215900">
                    <a:srgbClr val="66FF33"/>
                  </a:glow>
                </a:effectLst>
              </a:rPr>
              <a:t>!</a:t>
            </a:r>
          </a:p>
        </p:txBody>
      </p:sp>
      <p:sp>
        <p:nvSpPr>
          <p:cNvPr id="5" name="Rectangle 4"/>
          <p:cNvSpPr/>
          <p:nvPr/>
        </p:nvSpPr>
        <p:spPr>
          <a:xfrm>
            <a:off x="666023" y="3479074"/>
            <a:ext cx="1363075" cy="631372"/>
          </a:xfrm>
          <a:prstGeom prst="rect">
            <a:avLst/>
          </a:prstGeom>
          <a:solidFill>
            <a:schemeClr val="bg1"/>
          </a:solidFill>
          <a:ln w="28575">
            <a:solidFill>
              <a:srgbClr val="A5002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ysClr val="windowText" lastClr="000000"/>
                  </a:solidFill>
                </a:ln>
                <a:solidFill>
                  <a:srgbClr val="FF0066"/>
                </a:solidFill>
                <a:effectLst>
                  <a:glow rad="127000">
                    <a:srgbClr val="00CC00"/>
                  </a:glow>
                </a:effectLst>
              </a:rPr>
              <a:t>9</a:t>
            </a:r>
            <a:r>
              <a:rPr lang="en-CA" sz="3600" b="1" baseline="30000" dirty="0">
                <a:ln>
                  <a:solidFill>
                    <a:sysClr val="windowText" lastClr="000000"/>
                  </a:solidFill>
                </a:ln>
                <a:solidFill>
                  <a:srgbClr val="FF0066"/>
                </a:solidFill>
                <a:effectLst>
                  <a:glow rad="127000">
                    <a:srgbClr val="00CC00"/>
                  </a:glow>
                </a:effectLst>
              </a:rPr>
              <a:t>th</a:t>
            </a:r>
            <a:r>
              <a:rPr lang="en-CA" dirty="0"/>
              <a:t> </a:t>
            </a:r>
          </a:p>
        </p:txBody>
      </p:sp>
      <p:sp>
        <p:nvSpPr>
          <p:cNvPr id="6" name="Rectangle 5"/>
          <p:cNvSpPr/>
          <p:nvPr/>
        </p:nvSpPr>
        <p:spPr>
          <a:xfrm>
            <a:off x="2107478" y="3479074"/>
            <a:ext cx="173989" cy="631372"/>
          </a:xfrm>
          <a:prstGeom prst="rect">
            <a:avLst/>
          </a:prstGeom>
          <a:solidFill>
            <a:srgbClr val="FFCCFF"/>
          </a:soli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326293" y="3479074"/>
            <a:ext cx="4006125" cy="631372"/>
          </a:xfrm>
          <a:prstGeom prst="rect">
            <a:avLst/>
          </a:prstGeom>
          <a:solidFill>
            <a:schemeClr val="tx1">
              <a:lumMod val="75000"/>
              <a:lumOff val="25000"/>
            </a:schemeClr>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6341126" y="3479074"/>
            <a:ext cx="4929051" cy="631372"/>
          </a:xfrm>
          <a:prstGeom prst="rect">
            <a:avLst/>
          </a:prstGeom>
          <a:solidFill>
            <a:schemeClr val="bg1">
              <a:lumMod val="95000"/>
            </a:schemeClr>
          </a:soli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10</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rot="120000" flipH="1" flipV="1">
            <a:off x="2039489" y="2498784"/>
            <a:ext cx="43545" cy="162054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63968" y="264576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15" name="Straight Arrow Connector 14"/>
          <p:cNvCxnSpPr/>
          <p:nvPr/>
        </p:nvCxnSpPr>
        <p:spPr>
          <a:xfrm flipH="1">
            <a:off x="2087892" y="1227909"/>
            <a:ext cx="3119834" cy="2087875"/>
          </a:xfrm>
          <a:prstGeom prst="straightConnector1">
            <a:avLst/>
          </a:prstGeom>
          <a:ln w="76200">
            <a:solidFill>
              <a:srgbClr val="00CC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21080" y="1471169"/>
            <a:ext cx="7605641" cy="184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The sunset of the </a:t>
            </a:r>
            <a:r>
              <a:rPr lang="en-CA" sz="2800" b="1" dirty="0">
                <a:ln w="6600">
                  <a:solidFill>
                    <a:srgbClr val="002060"/>
                  </a:solidFill>
                  <a:prstDash val="solid"/>
                </a:ln>
                <a:solidFill>
                  <a:srgbClr val="FF0066"/>
                </a:solidFill>
                <a:effectLst>
                  <a:outerShdw dist="38100" dir="2700000" algn="tl" rotWithShape="0">
                    <a:schemeClr val="accent2"/>
                  </a:outerShdw>
                </a:effectLst>
              </a:rPr>
              <a:t>9</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day occurs and then the </a:t>
            </a:r>
            <a:r>
              <a:rPr lang="en-CA" sz="2800" b="1" u="sng" dirty="0">
                <a:ln w="6600">
                  <a:solidFill>
                    <a:srgbClr val="002060"/>
                  </a:solidFill>
                  <a:prstDash val="solid"/>
                </a:ln>
                <a:solidFill>
                  <a:srgbClr val="FF00FF"/>
                </a:solidFill>
                <a:effectLst>
                  <a:outerShdw dist="38100" dir="2700000" algn="tl" rotWithShape="0">
                    <a:schemeClr val="accent2"/>
                  </a:outerShdw>
                </a:effectLst>
              </a:rPr>
              <a:t>mixture of light and darkness</a:t>
            </a:r>
            <a:r>
              <a:rPr lang="en-CA" sz="2800" b="1" dirty="0">
                <a:ln w="6600">
                  <a:solidFill>
                    <a:srgbClr val="002060"/>
                  </a:solidFill>
                  <a:prstDash val="solid"/>
                </a:ln>
                <a:solidFill>
                  <a:srgbClr val="FF00FF"/>
                </a:solidFill>
                <a:effectLst>
                  <a:outerShdw dist="38100" dir="2700000" algn="tl" rotWithShape="0">
                    <a:schemeClr val="accent2"/>
                  </a:outerShdw>
                </a:effectLst>
              </a:rPr>
              <a:t> </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commences, initiating the evening mixture of the </a:t>
            </a:r>
            <a:r>
              <a:rPr lang="en-CA" sz="2800" b="1" dirty="0">
                <a:ln w="6600">
                  <a:solidFill>
                    <a:srgbClr val="002060"/>
                  </a:solidFill>
                  <a:prstDash val="solid"/>
                </a:ln>
                <a:solidFill>
                  <a:srgbClr val="FF0066"/>
                </a:solidFill>
                <a:effectLst>
                  <a:outerShdw dist="38100" dir="2700000" algn="tl" rotWithShape="0">
                    <a:schemeClr val="accent2"/>
                  </a:outerShdw>
                </a:effectLst>
              </a:rPr>
              <a:t>10</a:t>
            </a:r>
            <a:r>
              <a:rPr lang="en-CA" sz="2800" b="1" baseline="30000" dirty="0">
                <a:ln w="6600">
                  <a:solidFill>
                    <a:srgbClr val="002060"/>
                  </a:solidFill>
                  <a:prstDash val="solid"/>
                </a:ln>
                <a:solidFill>
                  <a:srgbClr val="FF0066"/>
                </a:solidFill>
                <a:effectLst>
                  <a:outerShdw dist="38100" dir="2700000" algn="tl" rotWithShape="0">
                    <a:schemeClr val="accent2"/>
                  </a:outerShdw>
                </a:effectLst>
              </a:rPr>
              <a:t>th</a:t>
            </a: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of Tishri</a:t>
            </a:r>
            <a:b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br>
            <a:r>
              <a:rPr lang="en-CA" sz="2800" b="1" dirty="0">
                <a:ln w="6600">
                  <a:solidFill>
                    <a:srgbClr val="002060"/>
                  </a:solidFill>
                  <a:prstDash val="solid"/>
                </a:ln>
                <a:solidFill>
                  <a:schemeClr val="accent6">
                    <a:lumMod val="40000"/>
                    <a:lumOff val="60000"/>
                  </a:schemeClr>
                </a:solidFill>
                <a:effectLst>
                  <a:outerShdw dist="38100" dir="2700000" algn="tl" rotWithShape="0">
                    <a:schemeClr val="accent2"/>
                  </a:outerShdw>
                </a:effectLst>
              </a:rPr>
              <a:t> </a:t>
            </a:r>
            <a:r>
              <a:rPr lang="en-CA" sz="2800" b="1" dirty="0">
                <a:ln w="6600">
                  <a:solidFill>
                    <a:srgbClr val="002060"/>
                  </a:solidFill>
                  <a:prstDash val="solid"/>
                </a:ln>
                <a:solidFill>
                  <a:srgbClr val="009999"/>
                </a:solidFill>
                <a:effectLst>
                  <a:outerShdw dist="38100" dir="2700000" algn="tl" rotWithShape="0">
                    <a:schemeClr val="accent2"/>
                  </a:outerShdw>
                </a:effectLst>
              </a:rPr>
              <a:t>– all 24 hours of it!  </a:t>
            </a:r>
          </a:p>
        </p:txBody>
      </p:sp>
      <p:sp>
        <p:nvSpPr>
          <p:cNvPr id="17" name="Rectangle 16"/>
          <p:cNvSpPr/>
          <p:nvPr/>
        </p:nvSpPr>
        <p:spPr>
          <a:xfrm>
            <a:off x="165279" y="4578956"/>
            <a:ext cx="11861442" cy="196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FF0066"/>
                </a:solidFill>
              </a:rPr>
              <a:t>The sunset has triggered the start of the 10</a:t>
            </a:r>
            <a:r>
              <a:rPr lang="en-CA" sz="3200" b="1" baseline="30000" dirty="0">
                <a:solidFill>
                  <a:srgbClr val="FF0066"/>
                </a:solidFill>
              </a:rPr>
              <a:t>th</a:t>
            </a:r>
            <a:r>
              <a:rPr lang="en-CA" sz="3200" b="1" dirty="0">
                <a:solidFill>
                  <a:srgbClr val="FF0066"/>
                </a:solidFill>
              </a:rPr>
              <a:t> of Tishri. </a:t>
            </a:r>
            <a:br>
              <a:rPr lang="en-CA" sz="3200" b="1" dirty="0">
                <a:solidFill>
                  <a:srgbClr val="FF0066"/>
                </a:solidFill>
              </a:rPr>
            </a:br>
            <a:r>
              <a:rPr lang="en-CA" sz="3200" dirty="0">
                <a:solidFill>
                  <a:schemeClr val="tx1"/>
                </a:solidFill>
              </a:rPr>
              <a:t>At this point,</a:t>
            </a:r>
            <a:r>
              <a:rPr lang="en-CA" sz="3200" b="1" dirty="0">
                <a:solidFill>
                  <a:srgbClr val="FF0066"/>
                </a:solidFill>
              </a:rPr>
              <a:t> </a:t>
            </a:r>
            <a:r>
              <a:rPr lang="en-CA" sz="3200" dirty="0">
                <a:solidFill>
                  <a:schemeClr val="tx1"/>
                </a:solidFill>
              </a:rPr>
              <a:t>there has </a:t>
            </a:r>
            <a:r>
              <a:rPr lang="en-CA" sz="3200" b="1" i="1" dirty="0">
                <a:solidFill>
                  <a:schemeClr val="tx1"/>
                </a:solidFill>
              </a:rPr>
              <a:t>ALREADY BEEN </a:t>
            </a:r>
            <a:r>
              <a:rPr lang="en-CA" sz="3200" u="sng" dirty="0">
                <a:solidFill>
                  <a:schemeClr val="tx1"/>
                </a:solidFill>
              </a:rPr>
              <a:t>24 hours</a:t>
            </a:r>
            <a:r>
              <a:rPr lang="en-CA" sz="3200" dirty="0">
                <a:solidFill>
                  <a:schemeClr val="tx1"/>
                </a:solidFill>
              </a:rPr>
              <a:t> of Atonement day</a:t>
            </a:r>
            <a:r>
              <a:rPr lang="en-CA" sz="3200" b="1" dirty="0">
                <a:solidFill>
                  <a:srgbClr val="FF0066"/>
                </a:solidFill>
              </a:rPr>
              <a:t> – </a:t>
            </a:r>
            <a:br>
              <a:rPr lang="en-CA" sz="3200" b="1" dirty="0">
                <a:solidFill>
                  <a:srgbClr val="FF0066"/>
                </a:solidFill>
              </a:rPr>
            </a:br>
            <a:br>
              <a:rPr lang="en-CA" sz="3200" b="1" dirty="0">
                <a:solidFill>
                  <a:srgbClr val="FF0066"/>
                </a:solidFill>
              </a:rPr>
            </a:br>
            <a:endParaRPr lang="en-CA" sz="3200" b="1" dirty="0">
              <a:solidFill>
                <a:srgbClr val="7030A0"/>
              </a:solidFill>
              <a:effectLst>
                <a:glow rad="127000">
                  <a:srgbClr val="FFFF00"/>
                </a:glow>
              </a:effectLst>
            </a:endParaRPr>
          </a:p>
        </p:txBody>
      </p:sp>
      <p:cxnSp>
        <p:nvCxnSpPr>
          <p:cNvPr id="19" name="Straight Connector 18"/>
          <p:cNvCxnSpPr/>
          <p:nvPr/>
        </p:nvCxnSpPr>
        <p:spPr>
          <a:xfrm rot="60000" flipH="1" flipV="1">
            <a:off x="11332323" y="3099966"/>
            <a:ext cx="14625" cy="103557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171506" y="293703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cxnSp>
        <p:nvCxnSpPr>
          <p:cNvPr id="22" name="Straight Arrow Connector 21"/>
          <p:cNvCxnSpPr/>
          <p:nvPr/>
        </p:nvCxnSpPr>
        <p:spPr>
          <a:xfrm flipH="1" flipV="1">
            <a:off x="2080260" y="3909060"/>
            <a:ext cx="6403542" cy="698799"/>
          </a:xfrm>
          <a:prstGeom prst="straightConnector1">
            <a:avLst/>
          </a:prstGeom>
          <a:ln w="76200">
            <a:solidFill>
              <a:srgbClr val="FFCC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5279" y="1584384"/>
            <a:ext cx="2979252" cy="914400"/>
          </a:xfrm>
          <a:prstGeom prst="rect">
            <a:avLst/>
          </a:prstGeom>
          <a:solidFill>
            <a:schemeClr val="bg1">
              <a:lumMod val="85000"/>
            </a:schemeClr>
          </a:solidFill>
          <a:ln w="3810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Sunset changes the “day” here! </a:t>
            </a:r>
            <a:r>
              <a:rPr lang="en-CA" sz="2800" b="1" dirty="0">
                <a:solidFill>
                  <a:srgbClr val="FF0066"/>
                </a:solidFill>
              </a:rPr>
              <a:t>(???)</a:t>
            </a:r>
          </a:p>
        </p:txBody>
      </p:sp>
      <p:sp>
        <p:nvSpPr>
          <p:cNvPr id="23" name="Rectangle 22"/>
          <p:cNvSpPr/>
          <p:nvPr/>
        </p:nvSpPr>
        <p:spPr>
          <a:xfrm>
            <a:off x="165279" y="6021724"/>
            <a:ext cx="11861442" cy="721495"/>
          </a:xfrm>
          <a:prstGeom prst="rect">
            <a:avLst/>
          </a:prstGeom>
          <a:gradFill>
            <a:gsLst>
              <a:gs pos="0">
                <a:srgbClr val="95F1FD"/>
              </a:gs>
              <a:gs pos="74000">
                <a:srgbClr val="CC66FF">
                  <a:alpha val="56000"/>
                </a:srgbClr>
              </a:gs>
              <a:gs pos="100000">
                <a:schemeClr val="tx1">
                  <a:alpha val="58000"/>
                </a:schemeClr>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b="1" dirty="0">
                <a:solidFill>
                  <a:srgbClr val="7030A0"/>
                </a:solidFill>
              </a:rPr>
              <a:t>Does </a:t>
            </a:r>
            <a:r>
              <a:rPr lang="en-CA" sz="3200" b="1" dirty="0" err="1">
                <a:ln>
                  <a:solidFill>
                    <a:sysClr val="windowText" lastClr="000000"/>
                  </a:solidFill>
                </a:ln>
                <a:solidFill>
                  <a:srgbClr val="95F1FD"/>
                </a:solidFill>
              </a:rPr>
              <a:t>Yahuah</a:t>
            </a:r>
            <a:r>
              <a:rPr lang="en-CA" sz="3200" b="1" dirty="0">
                <a:solidFill>
                  <a:srgbClr val="7030A0"/>
                </a:solidFill>
              </a:rPr>
              <a:t> require </a:t>
            </a:r>
            <a:r>
              <a:rPr lang="en-CA" sz="3200" b="1" u="sng" dirty="0">
                <a:solidFill>
                  <a:srgbClr val="7030A0"/>
                </a:solidFill>
                <a:effectLst>
                  <a:glow rad="127000">
                    <a:srgbClr val="FFFF00"/>
                  </a:glow>
                </a:effectLst>
              </a:rPr>
              <a:t>2</a:t>
            </a:r>
            <a:r>
              <a:rPr lang="en-CA" sz="3200" b="1" u="sng" dirty="0">
                <a:solidFill>
                  <a:srgbClr val="7030A0"/>
                </a:solidFill>
              </a:rPr>
              <a:t> week days</a:t>
            </a:r>
            <a:r>
              <a:rPr lang="en-CA" sz="3200" b="1" dirty="0">
                <a:solidFill>
                  <a:srgbClr val="7030A0"/>
                </a:solidFill>
              </a:rPr>
              <a:t>/ </a:t>
            </a:r>
            <a:r>
              <a:rPr lang="en-CA" sz="3200" b="1" u="sng" dirty="0">
                <a:solidFill>
                  <a:srgbClr val="7030A0"/>
                </a:solidFill>
                <a:effectLst>
                  <a:glow rad="127000">
                    <a:srgbClr val="FFFF00"/>
                  </a:glow>
                </a:effectLst>
              </a:rPr>
              <a:t>48 hours</a:t>
            </a:r>
            <a:r>
              <a:rPr lang="en-CA" sz="3200" b="1" dirty="0">
                <a:solidFill>
                  <a:srgbClr val="7030A0"/>
                </a:solidFill>
                <a:effectLst>
                  <a:glow rad="127000">
                    <a:srgbClr val="FFFF00"/>
                  </a:glow>
                </a:effectLst>
              </a:rPr>
              <a:t> </a:t>
            </a:r>
            <a:r>
              <a:rPr lang="en-CA" sz="3200" b="1" dirty="0">
                <a:solidFill>
                  <a:srgbClr val="7030A0"/>
                </a:solidFill>
              </a:rPr>
              <a:t>of Atonement </a:t>
            </a:r>
            <a:r>
              <a:rPr lang="en-CA" sz="3200" b="1" dirty="0">
                <a:solidFill>
                  <a:srgbClr val="7030A0"/>
                </a:solidFill>
                <a:effectLst>
                  <a:glow rad="127000">
                    <a:srgbClr val="FFFF00"/>
                  </a:glow>
                </a:effectLst>
              </a:rPr>
              <a:t>affliction?</a:t>
            </a:r>
          </a:p>
        </p:txBody>
      </p:sp>
      <p:sp>
        <p:nvSpPr>
          <p:cNvPr id="12" name="Rectangle 11"/>
          <p:cNvSpPr/>
          <p:nvPr/>
        </p:nvSpPr>
        <p:spPr>
          <a:xfrm>
            <a:off x="1624602" y="5554167"/>
            <a:ext cx="944427" cy="497413"/>
          </a:xfrm>
          <a:prstGeom prst="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ln>
                  <a:solidFill>
                    <a:sysClr val="windowText" lastClr="000000"/>
                  </a:solidFill>
                </a:ln>
                <a:solidFill>
                  <a:srgbClr val="FF0066"/>
                </a:solidFill>
                <a:effectLst>
                  <a:glow rad="127000">
                    <a:srgbClr val="00CC00"/>
                  </a:glow>
                </a:effectLst>
                <a:latin typeface="Arial Black" panose="020B0A04020102020204" pitchFamily="34" charset="0"/>
              </a:rPr>
              <a:t>IF -</a:t>
            </a:r>
            <a:endParaRPr lang="en-CA" dirty="0"/>
          </a:p>
        </p:txBody>
      </p:sp>
      <p:sp>
        <p:nvSpPr>
          <p:cNvPr id="14" name="Rectangle 13"/>
          <p:cNvSpPr/>
          <p:nvPr/>
        </p:nvSpPr>
        <p:spPr>
          <a:xfrm>
            <a:off x="2635365" y="5554167"/>
            <a:ext cx="9171936" cy="474325"/>
          </a:xfrm>
          <a:prstGeom prst="rect">
            <a:avLst/>
          </a:prstGeom>
          <a:solidFill>
            <a:schemeClr val="accent6">
              <a:lumMod val="20000"/>
              <a:lumOff val="80000"/>
            </a:schemeClr>
          </a:solidFill>
          <a:ln>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FF0066"/>
                </a:solidFill>
              </a:rPr>
              <a:t>THE EVENING  OF THE 9</a:t>
            </a:r>
            <a:r>
              <a:rPr lang="en-CA" sz="3200" b="1" baseline="30000" dirty="0">
                <a:solidFill>
                  <a:srgbClr val="FF0066"/>
                </a:solidFill>
              </a:rPr>
              <a:t>TH</a:t>
            </a:r>
            <a:r>
              <a:rPr lang="en-CA" sz="3200" b="1" dirty="0">
                <a:solidFill>
                  <a:srgbClr val="FF0066"/>
                </a:solidFill>
              </a:rPr>
              <a:t> STARTS ATONEMENT DAY!</a:t>
            </a:r>
            <a:endParaRPr lang="en-CA" dirty="0"/>
          </a:p>
        </p:txBody>
      </p:sp>
      <p:sp>
        <p:nvSpPr>
          <p:cNvPr id="18" name="Lightning Bolt 17"/>
          <p:cNvSpPr/>
          <p:nvPr/>
        </p:nvSpPr>
        <p:spPr>
          <a:xfrm rot="18935901">
            <a:off x="437740" y="5351756"/>
            <a:ext cx="914400" cy="914400"/>
          </a:xfrm>
          <a:prstGeom prst="lightningBolt">
            <a:avLst/>
          </a:prstGeom>
          <a:gradFill>
            <a:gsLst>
              <a:gs pos="0">
                <a:srgbClr val="FFFF00"/>
              </a:gs>
              <a:gs pos="41000">
                <a:srgbClr val="95F1FD"/>
              </a:gs>
              <a:gs pos="99000">
                <a:srgbClr val="FF0000"/>
              </a:gs>
            </a:gsLst>
            <a:lin ang="5400000" scaled="1"/>
          </a:gradFill>
          <a:ln w="28575">
            <a:solidFill>
              <a:srgbClr val="CC66FF"/>
            </a:solidFill>
          </a:ln>
          <a:effectLst>
            <a:glow rad="127000">
              <a:srgbClr val="FFC0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714335" y="6455087"/>
            <a:ext cx="378512" cy="365125"/>
          </a:xfrm>
        </p:spPr>
        <p:txBody>
          <a:bodyPr/>
          <a:lstStyle/>
          <a:p>
            <a:fld id="{0FAB87E4-7748-4117-92E5-790DAABEC644}" type="slidenum">
              <a:rPr lang="en-US" sz="1400" b="1" smtClean="0">
                <a:solidFill>
                  <a:schemeClr val="tx1"/>
                </a:solidFill>
              </a:rPr>
              <a:t>27</a:t>
            </a:fld>
            <a:endParaRPr lang="en-US" sz="1400" b="1" dirty="0">
              <a:solidFill>
                <a:schemeClr val="tx1"/>
              </a:solidFill>
            </a:endParaRPr>
          </a:p>
        </p:txBody>
      </p:sp>
    </p:spTree>
    <p:extLst>
      <p:ext uri="{BB962C8B-B14F-4D97-AF65-F5344CB8AC3E}">
        <p14:creationId xmlns:p14="http://schemas.microsoft.com/office/powerpoint/2010/main" val="1424915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 presetClass="entr" presetSubtype="3" fill="hold" grpId="0" nodeType="withEffect">
                                  <p:stCondLst>
                                    <p:cond delay="10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250" fill="hold"/>
                                        <p:tgtEl>
                                          <p:spTgt spid="6"/>
                                        </p:tgtEl>
                                        <p:attrNameLst>
                                          <p:attrName>ppt_x</p:attrName>
                                        </p:attrNameLst>
                                      </p:cBhvr>
                                      <p:tavLst>
                                        <p:tav tm="0">
                                          <p:val>
                                            <p:strVal val="1+#ppt_w/2"/>
                                          </p:val>
                                        </p:tav>
                                        <p:tav tm="100000">
                                          <p:val>
                                            <p:strVal val="#ppt_x"/>
                                          </p:val>
                                        </p:tav>
                                      </p:tavLst>
                                    </p:anim>
                                    <p:anim calcmode="lin" valueType="num">
                                      <p:cBhvr additive="base">
                                        <p:cTn id="4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750"/>
                                        <p:tgtEl>
                                          <p:spTgt spid="8"/>
                                        </p:tgtEl>
                                      </p:cBhvr>
                                    </p:animEffect>
                                  </p:childTnLst>
                                </p:cTn>
                              </p:par>
                              <p:par>
                                <p:cTn id="53" presetID="22" presetClass="entr" presetSubtype="8" fill="hold" grpId="0" nodeType="withEffect">
                                  <p:stCondLst>
                                    <p:cond delay="75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750"/>
                                        <p:tgtEl>
                                          <p:spTgt spid="9"/>
                                        </p:tgtEl>
                                      </p:cBhvr>
                                    </p:animEffect>
                                  </p:childTnLst>
                                </p:cTn>
                              </p:par>
                              <p:par>
                                <p:cTn id="56" presetID="26" presetClass="entr" presetSubtype="0" fill="hold" grpId="0" nodeType="withEffect">
                                  <p:stCondLst>
                                    <p:cond delay="150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80">
                                          <p:stCondLst>
                                            <p:cond delay="0"/>
                                          </p:stCondLst>
                                        </p:cTn>
                                        <p:tgtEl>
                                          <p:spTgt spid="20"/>
                                        </p:tgtEl>
                                      </p:cBhvr>
                                    </p:animEffect>
                                    <p:anim calcmode="lin" valueType="num">
                                      <p:cBhvr>
                                        <p:cTn id="5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4" dur="26">
                                          <p:stCondLst>
                                            <p:cond delay="650"/>
                                          </p:stCondLst>
                                        </p:cTn>
                                        <p:tgtEl>
                                          <p:spTgt spid="20"/>
                                        </p:tgtEl>
                                      </p:cBhvr>
                                      <p:to x="100000" y="60000"/>
                                    </p:animScale>
                                    <p:animScale>
                                      <p:cBhvr>
                                        <p:cTn id="65" dur="166" decel="50000">
                                          <p:stCondLst>
                                            <p:cond delay="676"/>
                                          </p:stCondLst>
                                        </p:cTn>
                                        <p:tgtEl>
                                          <p:spTgt spid="20"/>
                                        </p:tgtEl>
                                      </p:cBhvr>
                                      <p:to x="100000" y="100000"/>
                                    </p:animScale>
                                    <p:animScale>
                                      <p:cBhvr>
                                        <p:cTn id="66" dur="26">
                                          <p:stCondLst>
                                            <p:cond delay="1312"/>
                                          </p:stCondLst>
                                        </p:cTn>
                                        <p:tgtEl>
                                          <p:spTgt spid="20"/>
                                        </p:tgtEl>
                                      </p:cBhvr>
                                      <p:to x="100000" y="80000"/>
                                    </p:animScale>
                                    <p:animScale>
                                      <p:cBhvr>
                                        <p:cTn id="67" dur="166" decel="50000">
                                          <p:stCondLst>
                                            <p:cond delay="1338"/>
                                          </p:stCondLst>
                                        </p:cTn>
                                        <p:tgtEl>
                                          <p:spTgt spid="20"/>
                                        </p:tgtEl>
                                      </p:cBhvr>
                                      <p:to x="100000" y="100000"/>
                                    </p:animScale>
                                    <p:animScale>
                                      <p:cBhvr>
                                        <p:cTn id="68" dur="26">
                                          <p:stCondLst>
                                            <p:cond delay="1642"/>
                                          </p:stCondLst>
                                        </p:cTn>
                                        <p:tgtEl>
                                          <p:spTgt spid="20"/>
                                        </p:tgtEl>
                                      </p:cBhvr>
                                      <p:to x="100000" y="90000"/>
                                    </p:animScale>
                                    <p:animScale>
                                      <p:cBhvr>
                                        <p:cTn id="69" dur="166" decel="50000">
                                          <p:stCondLst>
                                            <p:cond delay="1668"/>
                                          </p:stCondLst>
                                        </p:cTn>
                                        <p:tgtEl>
                                          <p:spTgt spid="20"/>
                                        </p:tgtEl>
                                      </p:cBhvr>
                                      <p:to x="100000" y="100000"/>
                                    </p:animScale>
                                    <p:animScale>
                                      <p:cBhvr>
                                        <p:cTn id="70" dur="26">
                                          <p:stCondLst>
                                            <p:cond delay="1808"/>
                                          </p:stCondLst>
                                        </p:cTn>
                                        <p:tgtEl>
                                          <p:spTgt spid="20"/>
                                        </p:tgtEl>
                                      </p:cBhvr>
                                      <p:to x="100000" y="95000"/>
                                    </p:animScale>
                                    <p:animScale>
                                      <p:cBhvr>
                                        <p:cTn id="71" dur="166" decel="50000">
                                          <p:stCondLst>
                                            <p:cond delay="1834"/>
                                          </p:stCondLst>
                                        </p:cTn>
                                        <p:tgtEl>
                                          <p:spTgt spid="20"/>
                                        </p:tgtEl>
                                      </p:cBhvr>
                                      <p:to x="100000" y="100000"/>
                                    </p:animScale>
                                  </p:childTnLst>
                                </p:cTn>
                              </p:par>
                              <p:par>
                                <p:cTn id="72" presetID="26" presetClass="entr" presetSubtype="0" fill="hold" nodeType="withEffect">
                                  <p:stCondLst>
                                    <p:cond delay="150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80">
                                          <p:stCondLst>
                                            <p:cond delay="0"/>
                                          </p:stCondLst>
                                        </p:cTn>
                                        <p:tgtEl>
                                          <p:spTgt spid="19"/>
                                        </p:tgtEl>
                                      </p:cBhvr>
                                    </p:animEffect>
                                    <p:anim calcmode="lin" valueType="num">
                                      <p:cBhvr>
                                        <p:cTn id="7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0" dur="26">
                                          <p:stCondLst>
                                            <p:cond delay="650"/>
                                          </p:stCondLst>
                                        </p:cTn>
                                        <p:tgtEl>
                                          <p:spTgt spid="19"/>
                                        </p:tgtEl>
                                      </p:cBhvr>
                                      <p:to x="100000" y="60000"/>
                                    </p:animScale>
                                    <p:animScale>
                                      <p:cBhvr>
                                        <p:cTn id="81" dur="166" decel="50000">
                                          <p:stCondLst>
                                            <p:cond delay="676"/>
                                          </p:stCondLst>
                                        </p:cTn>
                                        <p:tgtEl>
                                          <p:spTgt spid="19"/>
                                        </p:tgtEl>
                                      </p:cBhvr>
                                      <p:to x="100000" y="100000"/>
                                    </p:animScale>
                                    <p:animScale>
                                      <p:cBhvr>
                                        <p:cTn id="82" dur="26">
                                          <p:stCondLst>
                                            <p:cond delay="1312"/>
                                          </p:stCondLst>
                                        </p:cTn>
                                        <p:tgtEl>
                                          <p:spTgt spid="19"/>
                                        </p:tgtEl>
                                      </p:cBhvr>
                                      <p:to x="100000" y="80000"/>
                                    </p:animScale>
                                    <p:animScale>
                                      <p:cBhvr>
                                        <p:cTn id="83" dur="166" decel="50000">
                                          <p:stCondLst>
                                            <p:cond delay="1338"/>
                                          </p:stCondLst>
                                        </p:cTn>
                                        <p:tgtEl>
                                          <p:spTgt spid="19"/>
                                        </p:tgtEl>
                                      </p:cBhvr>
                                      <p:to x="100000" y="100000"/>
                                    </p:animScale>
                                    <p:animScale>
                                      <p:cBhvr>
                                        <p:cTn id="84" dur="26">
                                          <p:stCondLst>
                                            <p:cond delay="1642"/>
                                          </p:stCondLst>
                                        </p:cTn>
                                        <p:tgtEl>
                                          <p:spTgt spid="19"/>
                                        </p:tgtEl>
                                      </p:cBhvr>
                                      <p:to x="100000" y="90000"/>
                                    </p:animScale>
                                    <p:animScale>
                                      <p:cBhvr>
                                        <p:cTn id="85" dur="166" decel="50000">
                                          <p:stCondLst>
                                            <p:cond delay="1668"/>
                                          </p:stCondLst>
                                        </p:cTn>
                                        <p:tgtEl>
                                          <p:spTgt spid="19"/>
                                        </p:tgtEl>
                                      </p:cBhvr>
                                      <p:to x="100000" y="100000"/>
                                    </p:animScale>
                                    <p:animScale>
                                      <p:cBhvr>
                                        <p:cTn id="86" dur="26">
                                          <p:stCondLst>
                                            <p:cond delay="1808"/>
                                          </p:stCondLst>
                                        </p:cTn>
                                        <p:tgtEl>
                                          <p:spTgt spid="19"/>
                                        </p:tgtEl>
                                      </p:cBhvr>
                                      <p:to x="100000" y="95000"/>
                                    </p:animScale>
                                    <p:animScale>
                                      <p:cBhvr>
                                        <p:cTn id="87" dur="166" decel="50000">
                                          <p:stCondLst>
                                            <p:cond delay="1834"/>
                                          </p:stCondLst>
                                        </p:cTn>
                                        <p:tgtEl>
                                          <p:spTgt spid="19"/>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par>
                                <p:cTn id="95" presetID="22" presetClass="entr" presetSubtype="4" fill="hold" nodeType="withEffect">
                                  <p:stCondLst>
                                    <p:cond delay="200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10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8"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heel(8)">
                                      <p:cBhvr>
                                        <p:cTn id="102" dur="1000"/>
                                        <p:tgtEl>
                                          <p:spTgt spid="18"/>
                                        </p:tgtEl>
                                      </p:cBhvr>
                                    </p:animEffect>
                                  </p:childTnLst>
                                </p:cTn>
                              </p:par>
                              <p:par>
                                <p:cTn id="103" presetID="2" presetClass="entr" presetSubtype="4" fill="hold" grpId="0" nodeType="withEffect">
                                  <p:stCondLst>
                                    <p:cond delay="100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500" fill="hold"/>
                                        <p:tgtEl>
                                          <p:spTgt spid="12"/>
                                        </p:tgtEl>
                                        <p:attrNameLst>
                                          <p:attrName>ppt_x</p:attrName>
                                        </p:attrNameLst>
                                      </p:cBhvr>
                                      <p:tavLst>
                                        <p:tav tm="0">
                                          <p:val>
                                            <p:strVal val="#ppt_x"/>
                                          </p:val>
                                        </p:tav>
                                        <p:tav tm="100000">
                                          <p:val>
                                            <p:strVal val="#ppt_x"/>
                                          </p:val>
                                        </p:tav>
                                      </p:tavLst>
                                    </p:anim>
                                    <p:anim calcmode="lin" valueType="num">
                                      <p:cBhvr additive="base">
                                        <p:cTn id="106" dur="500" fill="hold"/>
                                        <p:tgtEl>
                                          <p:spTgt spid="12"/>
                                        </p:tgtEl>
                                        <p:attrNameLst>
                                          <p:attrName>ppt_y</p:attrName>
                                        </p:attrNameLst>
                                      </p:cBhvr>
                                      <p:tavLst>
                                        <p:tav tm="0">
                                          <p:val>
                                            <p:strVal val="1+#ppt_h/2"/>
                                          </p:val>
                                        </p:tav>
                                        <p:tav tm="100000">
                                          <p:val>
                                            <p:strVal val="#ppt_y"/>
                                          </p:val>
                                        </p:tav>
                                      </p:tavLst>
                                    </p:anim>
                                  </p:childTnLst>
                                </p:cTn>
                              </p:par>
                              <p:par>
                                <p:cTn id="107" presetID="14" presetClass="entr" presetSubtype="10" fill="hold" grpId="0" nodeType="withEffect">
                                  <p:stCondLst>
                                    <p:cond delay="2250"/>
                                  </p:stCondLst>
                                  <p:childTnLst>
                                    <p:set>
                                      <p:cBhvr>
                                        <p:cTn id="108" dur="1" fill="hold">
                                          <p:stCondLst>
                                            <p:cond delay="0"/>
                                          </p:stCondLst>
                                        </p:cTn>
                                        <p:tgtEl>
                                          <p:spTgt spid="14"/>
                                        </p:tgtEl>
                                        <p:attrNameLst>
                                          <p:attrName>style.visibility</p:attrName>
                                        </p:attrNameLst>
                                      </p:cBhvr>
                                      <p:to>
                                        <p:strVal val="visible"/>
                                      </p:to>
                                    </p:set>
                                    <p:animEffect transition="in" filter="randombar(horizontal)">
                                      <p:cBhvr>
                                        <p:cTn id="109" dur="500"/>
                                        <p:tgtEl>
                                          <p:spTgt spid="14"/>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randombar(horizontal)">
                                      <p:cBhvr>
                                        <p:cTn id="1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p:bldP spid="16" grpId="0"/>
      <p:bldP spid="17" grpId="0"/>
      <p:bldP spid="20" grpId="0"/>
      <p:bldP spid="23" grpId="0" animBg="1"/>
      <p:bldP spid="12" grpId="0" animBg="1"/>
      <p:bldP spid="1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FF00"/>
          </a:solidFill>
        </p:spPr>
        <p:txBody>
          <a:bodyPr/>
          <a:lstStyle/>
          <a:p>
            <a:r>
              <a:rPr lang="en-US" dirty="0">
                <a:solidFill>
                  <a:srgbClr val="FFFF00"/>
                </a:solidFill>
              </a:rPr>
              <a:t>.</a:t>
            </a:r>
          </a:p>
        </p:txBody>
      </p:sp>
      <p:sp>
        <p:nvSpPr>
          <p:cNvPr id="3" name="Text Placeholder 2"/>
          <p:cNvSpPr>
            <a:spLocks noGrp="1"/>
          </p:cNvSpPr>
          <p:nvPr>
            <p:ph type="body" idx="1"/>
          </p:nvPr>
        </p:nvSpPr>
        <p:spPr>
          <a:xfrm>
            <a:off x="165278" y="164205"/>
            <a:ext cx="11861443" cy="6529589"/>
          </a:xfrm>
          <a:solidFill>
            <a:schemeClr val="accent4">
              <a:lumMod val="20000"/>
              <a:lumOff val="80000"/>
            </a:schemeClr>
          </a:solidFill>
          <a:scene3d>
            <a:camera prst="orthographicFront"/>
            <a:lightRig rig="threePt" dir="t"/>
          </a:scene3d>
          <a:sp3d>
            <a:bevelT w="165100" prst="coolSlant"/>
          </a:sp3d>
        </p:spPr>
        <p:txBody>
          <a:bodyPr>
            <a:sp3d extrusionH="57150">
              <a:bevelT w="38100" h="38100" prst="angle"/>
            </a:sp3d>
          </a:bodyPr>
          <a:lstStyle/>
          <a:p>
            <a:r>
              <a:rPr lang="en-US" dirty="0"/>
              <a:t>		</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The Common </a:t>
            </a:r>
            <a:r>
              <a:rPr lang="en-US" sz="6600" b="1"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rPr>
              <a:t>Mistake</a:t>
            </a:r>
            <a: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r>
              <a:rPr lang="en-US" sz="2800" dirty="0">
                <a:solidFill>
                  <a:schemeClr val="tx1"/>
                </a:solidFill>
              </a:rPr>
              <a:t>In </a:t>
            </a:r>
            <a:r>
              <a:rPr lang="en-US" sz="2800" u="sng" dirty="0">
                <a:solidFill>
                  <a:schemeClr val="tx1"/>
                </a:solidFill>
              </a:rPr>
              <a:t>Sunset Theory</a:t>
            </a:r>
            <a:r>
              <a:rPr lang="en-US" sz="2800" dirty="0">
                <a:solidFill>
                  <a:schemeClr val="tx1"/>
                </a:solidFill>
              </a:rPr>
              <a:t> it is common to reckon the </a:t>
            </a:r>
            <a:r>
              <a:rPr lang="en-US" sz="2800" u="sng" dirty="0">
                <a:solidFill>
                  <a:schemeClr val="tx1"/>
                </a:solidFill>
              </a:rPr>
              <a:t>evening twilight</a:t>
            </a:r>
            <a:r>
              <a:rPr lang="en-US" sz="2800" dirty="0">
                <a:solidFill>
                  <a:schemeClr val="tx1"/>
                </a:solidFill>
              </a:rPr>
              <a:t> </a:t>
            </a:r>
            <a:r>
              <a:rPr lang="en-US" sz="2800" b="1" u="sng" dirty="0">
                <a:ln>
                  <a:solidFill>
                    <a:schemeClr val="tx1"/>
                  </a:solidFill>
                </a:ln>
                <a:solidFill>
                  <a:srgbClr val="FF0000"/>
                </a:solidFill>
                <a:effectLst>
                  <a:glow rad="127000">
                    <a:srgbClr val="00FFFF"/>
                  </a:glow>
                </a:effectLst>
              </a:rPr>
              <a:t>BEFORE</a:t>
            </a:r>
            <a:r>
              <a:rPr lang="en-US" sz="2800" dirty="0">
                <a:solidFill>
                  <a:schemeClr val="tx1"/>
                </a:solidFill>
              </a:rPr>
              <a:t> </a:t>
            </a:r>
            <a:r>
              <a:rPr lang="en-US" sz="2800" u="sng" dirty="0">
                <a:solidFill>
                  <a:schemeClr val="tx1"/>
                </a:solidFill>
              </a:rPr>
              <a:t>the sunset</a:t>
            </a:r>
            <a:r>
              <a:rPr lang="en-US" sz="2800" dirty="0">
                <a:solidFill>
                  <a:schemeClr val="tx1"/>
                </a:solidFill>
              </a:rPr>
              <a:t>, allowing the usage of Tishri 9 for the start of the Day of Atonement.  </a:t>
            </a:r>
            <a:br>
              <a:rPr lang="en-US" sz="2800" dirty="0">
                <a:solidFill>
                  <a:schemeClr val="tx1"/>
                </a:solidFill>
              </a:rPr>
            </a:br>
            <a:r>
              <a:rPr lang="en-US" sz="2800" dirty="0">
                <a:solidFill>
                  <a:schemeClr val="tx1"/>
                </a:solidFill>
              </a:rPr>
              <a:t> </a:t>
            </a:r>
          </a:p>
          <a:p>
            <a:r>
              <a:rPr lang="en-US" sz="2800" dirty="0">
                <a:solidFill>
                  <a:schemeClr val="tx1"/>
                </a:solidFill>
              </a:rPr>
              <a:t>	</a:t>
            </a:r>
            <a:r>
              <a:rPr lang="en-US" sz="2800" b="1" dirty="0">
                <a:solidFill>
                  <a:srgbClr val="FFC000"/>
                </a:solidFill>
              </a:rPr>
              <a:t>One Sunset Theory cycle	  	</a:t>
            </a:r>
          </a:p>
          <a:p>
            <a:r>
              <a:rPr lang="en-US" sz="2800" dirty="0">
                <a:solidFill>
                  <a:schemeClr val="tx1"/>
                </a:solidFill>
              </a:rPr>
              <a:t>   </a:t>
            </a: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b="1" dirty="0">
                <a:solidFill>
                  <a:schemeClr val="tx1">
                    <a:lumMod val="95000"/>
                    <a:lumOff val="5000"/>
                  </a:schemeClr>
                </a:solidFill>
                <a:effectLst>
                  <a:glow rad="50800">
                    <a:srgbClr val="FFFF00"/>
                  </a:glow>
                </a:effectLst>
              </a:rPr>
              <a:t>DIRECT SUNLIGHT </a:t>
            </a:r>
            <a:r>
              <a:rPr lang="en-US" sz="4400" b="1" dirty="0">
                <a:ln>
                  <a:solidFill>
                    <a:schemeClr val="tx1"/>
                  </a:solidFill>
                </a:ln>
                <a:solidFill>
                  <a:srgbClr val="FF0000"/>
                </a:solidFill>
                <a:effectLst>
                  <a:glow rad="127000">
                    <a:srgbClr val="00FFFF"/>
                  </a:glow>
                </a:effectLst>
              </a:rPr>
              <a:t>PREVENTS</a:t>
            </a:r>
            <a:r>
              <a:rPr lang="en-US" b="1" dirty="0">
                <a:solidFill>
                  <a:srgbClr val="C00000"/>
                </a:solidFill>
              </a:rPr>
              <a:t> </a:t>
            </a:r>
            <a:r>
              <a:rPr lang="en-US" b="1" dirty="0">
                <a:solidFill>
                  <a:schemeClr val="tx1">
                    <a:lumMod val="95000"/>
                    <a:lumOff val="5000"/>
                  </a:schemeClr>
                </a:solidFill>
              </a:rPr>
              <a:t>A LIGHT/DARKNESS  MIXTURE </a:t>
            </a:r>
            <a:r>
              <a:rPr lang="en-US" b="1" u="sng" dirty="0">
                <a:solidFill>
                  <a:schemeClr val="tx1">
                    <a:lumMod val="95000"/>
                    <a:lumOff val="5000"/>
                  </a:schemeClr>
                </a:solidFill>
              </a:rPr>
              <a:t>HERE</a:t>
            </a:r>
            <a:r>
              <a:rPr lang="en-US" b="1" dirty="0">
                <a:solidFill>
                  <a:schemeClr val="tx1">
                    <a:lumMod val="95000"/>
                    <a:lumOff val="5000"/>
                  </a:schemeClr>
                </a:solidFill>
              </a:rPr>
              <a:t>!  The Hebrew definitions cannot be fulfilled here!  Declaring an evening here, </a:t>
            </a:r>
            <a:r>
              <a:rPr lang="en-US" sz="4400" b="1" u="sng" dirty="0">
                <a:solidFill>
                  <a:srgbClr val="CC00CC"/>
                </a:solidFill>
              </a:rPr>
              <a:t>VOIDS</a:t>
            </a:r>
            <a:r>
              <a:rPr lang="en-US" b="1" dirty="0">
                <a:solidFill>
                  <a:srgbClr val="C00000"/>
                </a:solidFill>
              </a:rPr>
              <a:t> </a:t>
            </a:r>
            <a:r>
              <a:rPr lang="en-US" b="1" dirty="0">
                <a:solidFill>
                  <a:srgbClr val="0000CC"/>
                </a:solidFill>
              </a:rPr>
              <a:t>YAHUAH’S WORD!  </a:t>
            </a:r>
            <a:r>
              <a:rPr lang="en-US" b="1" dirty="0">
                <a:solidFill>
                  <a:srgbClr val="C00000"/>
                </a:solidFill>
              </a:rPr>
              <a:t>The </a:t>
            </a:r>
            <a:r>
              <a:rPr lang="en-US" b="1" dirty="0" err="1">
                <a:solidFill>
                  <a:srgbClr val="C00000"/>
                </a:solidFill>
              </a:rPr>
              <a:t>ereb</a:t>
            </a:r>
            <a:r>
              <a:rPr lang="en-US" b="1" dirty="0">
                <a:solidFill>
                  <a:srgbClr val="C00000"/>
                </a:solidFill>
              </a:rPr>
              <a:t> (evening twilight </a:t>
            </a:r>
            <a:r>
              <a:rPr lang="en-US" b="1" dirty="0">
                <a:solidFill>
                  <a:srgbClr val="C00000"/>
                </a:solidFill>
                <a:effectLst>
                  <a:glow rad="228600">
                    <a:schemeClr val="accent4">
                      <a:satMod val="175000"/>
                      <a:alpha val="40000"/>
                    </a:schemeClr>
                  </a:glow>
                </a:effectLst>
              </a:rPr>
              <a:t>MIXTURE</a:t>
            </a:r>
            <a:r>
              <a:rPr lang="en-US" b="1" dirty="0">
                <a:solidFill>
                  <a:srgbClr val="C00000"/>
                </a:solidFill>
              </a:rPr>
              <a:t>) - </a:t>
            </a:r>
            <a:r>
              <a:rPr lang="en-US" b="1" i="1" dirty="0">
                <a:solidFill>
                  <a:schemeClr val="tx1"/>
                </a:solidFill>
              </a:rPr>
              <a:t>NORMALY</a:t>
            </a:r>
            <a:r>
              <a:rPr lang="en-US" b="1" dirty="0">
                <a:solidFill>
                  <a:srgbClr val="C00000"/>
                </a:solidFill>
              </a:rPr>
              <a:t> - </a:t>
            </a:r>
            <a:r>
              <a:rPr lang="en-US" b="1" u="sng" dirty="0">
                <a:solidFill>
                  <a:srgbClr val="C00000"/>
                </a:solidFill>
              </a:rPr>
              <a:t>cannot occur before</a:t>
            </a:r>
            <a:r>
              <a:rPr lang="en-US" b="1" dirty="0">
                <a:solidFill>
                  <a:srgbClr val="C00000"/>
                </a:solidFill>
              </a:rPr>
              <a:t> the sunset!</a:t>
            </a:r>
          </a:p>
        </p:txBody>
      </p:sp>
      <p:grpSp>
        <p:nvGrpSpPr>
          <p:cNvPr id="23" name="Group 22"/>
          <p:cNvGrpSpPr/>
          <p:nvPr/>
        </p:nvGrpSpPr>
        <p:grpSpPr>
          <a:xfrm>
            <a:off x="1033526" y="3026535"/>
            <a:ext cx="10077717" cy="1468192"/>
            <a:chOff x="1033526" y="3013656"/>
            <a:chExt cx="10077717" cy="1468192"/>
          </a:xfrm>
        </p:grpSpPr>
        <p:sp>
          <p:nvSpPr>
            <p:cNvPr id="17" name="Right Brace 16"/>
            <p:cNvSpPr/>
            <p:nvPr/>
          </p:nvSpPr>
          <p:spPr>
            <a:xfrm rot="16200000">
              <a:off x="3996739" y="50443"/>
              <a:ext cx="701899" cy="662832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8"/>
              <a:chOff x="1030310" y="2710455"/>
              <a:chExt cx="10077717" cy="1372148"/>
            </a:xfrm>
          </p:grpSpPr>
          <p:sp>
            <p:nvSpPr>
              <p:cNvPr id="4" name="Rectangle 3"/>
              <p:cNvSpPr/>
              <p:nvPr/>
            </p:nvSpPr>
            <p:spPr>
              <a:xfrm>
                <a:off x="1030310" y="3309870"/>
                <a:ext cx="3284113" cy="759854"/>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cxnSp>
            <p:nvCxnSpPr>
              <p:cNvPr id="7" name="Straight Connector 6"/>
              <p:cNvCxnSpPr/>
              <p:nvPr/>
            </p:nvCxnSpPr>
            <p:spPr>
              <a:xfrm flipH="1" flipV="1">
                <a:off x="76178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23913" y="3296991"/>
                <a:ext cx="3284114" cy="7727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82383" y="3296991"/>
                <a:ext cx="132006" cy="772733"/>
              </a:xfrm>
              <a:prstGeom prst="rect">
                <a:avLst/>
              </a:prstGeom>
              <a:solidFill>
                <a:srgbClr val="00CC00"/>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987899"/>
                <a:ext cx="0" cy="1094704"/>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95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971245" y="4224270"/>
            <a:ext cx="2363268" cy="798492"/>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548336" y="5460642"/>
            <a:ext cx="672925" cy="231819"/>
          </a:xfrm>
          <a:prstGeom prst="line">
            <a:avLst/>
          </a:prstGeom>
          <a:ln w="76200">
            <a:solidFill>
              <a:srgbClr val="CC00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480664" y="4494727"/>
            <a:ext cx="100941" cy="1004553"/>
          </a:xfrm>
          <a:prstGeom prst="straightConnector1">
            <a:avLst/>
          </a:prstGeom>
          <a:ln w="76200">
            <a:solidFill>
              <a:srgbClr val="CC00CC"/>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6723" y="3714749"/>
            <a:ext cx="132008" cy="75757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900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675024" y="1783353"/>
            <a:ext cx="10357832" cy="70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nSpc>
                <a:spcPct val="90000"/>
              </a:lnSpc>
              <a:spcBef>
                <a:spcPts val="1000"/>
              </a:spcBef>
            </a:pPr>
            <a:r>
              <a:rPr lang="en-US" sz="2800" b="1" u="sng" dirty="0">
                <a:ln>
                  <a:solidFill>
                    <a:prstClr val="black"/>
                  </a:solidFill>
                </a:ln>
                <a:solidFill>
                  <a:srgbClr val="FF0000"/>
                </a:solidFill>
                <a:effectLst>
                  <a:glow rad="127000">
                    <a:srgbClr val="00FFFF"/>
                  </a:glow>
                </a:effectLst>
                <a:latin typeface="Arial Black" panose="020B0A04020102020204" pitchFamily="34" charset="0"/>
              </a:rPr>
              <a:t>HOWEVER</a:t>
            </a:r>
            <a:r>
              <a:rPr lang="en-US" sz="2800" b="1" dirty="0">
                <a:ln>
                  <a:solidFill>
                    <a:prstClr val="black"/>
                  </a:solidFill>
                </a:ln>
                <a:solidFill>
                  <a:srgbClr val="FF0000"/>
                </a:solidFill>
                <a:effectLst>
                  <a:glow rad="127000">
                    <a:srgbClr val="00FFFF"/>
                  </a:glow>
                </a:effectLst>
                <a:latin typeface="Arial Black" panose="020B0A04020102020204" pitchFamily="34" charset="0"/>
              </a:rPr>
              <a:t> </a:t>
            </a:r>
            <a:r>
              <a:rPr lang="en-US" sz="2800" b="1" dirty="0">
                <a:ln>
                  <a:solidFill>
                    <a:prstClr val="black"/>
                  </a:solidFill>
                </a:ln>
                <a:solidFill>
                  <a:srgbClr val="FF0000"/>
                </a:solidFill>
                <a:effectLst>
                  <a:glow rad="127000">
                    <a:srgbClr val="00FFFF"/>
                  </a:glow>
                </a:effectLst>
              </a:rPr>
              <a:t>… </a:t>
            </a:r>
            <a:r>
              <a:rPr lang="en-US" sz="2800" b="1" i="1" dirty="0">
                <a:solidFill>
                  <a:srgbClr val="0099CC"/>
                </a:solidFill>
              </a:rPr>
              <a:t>- </a:t>
            </a:r>
            <a:r>
              <a:rPr lang="en-US" sz="2800" b="1" i="1" u="sng" dirty="0" err="1">
                <a:ln>
                  <a:solidFill>
                    <a:schemeClr val="tx1"/>
                  </a:solidFill>
                </a:ln>
                <a:solidFill>
                  <a:srgbClr val="0099CC"/>
                </a:solidFill>
              </a:rPr>
              <a:t>Yahuah’s</a:t>
            </a:r>
            <a:r>
              <a:rPr lang="en-US" sz="2800" b="1" i="1" u="sng" dirty="0">
                <a:ln>
                  <a:solidFill>
                    <a:schemeClr val="tx1"/>
                  </a:solidFill>
                </a:ln>
                <a:solidFill>
                  <a:srgbClr val="0099CC"/>
                </a:solidFill>
              </a:rPr>
              <a:t> </a:t>
            </a:r>
            <a:r>
              <a:rPr lang="en-US" sz="2800" b="1" u="sng" dirty="0">
                <a:ln>
                  <a:solidFill>
                    <a:schemeClr val="tx1"/>
                  </a:solidFill>
                </a:ln>
                <a:solidFill>
                  <a:srgbClr val="00B050"/>
                </a:solidFill>
              </a:rPr>
              <a:t>Twilight</a:t>
            </a:r>
            <a:r>
              <a:rPr lang="en-US" sz="2800" b="1" dirty="0">
                <a:ln>
                  <a:solidFill>
                    <a:schemeClr val="tx1"/>
                  </a:solidFill>
                </a:ln>
                <a:solidFill>
                  <a:srgbClr val="00B050"/>
                </a:solidFill>
              </a:rPr>
              <a:t> </a:t>
            </a:r>
            <a:r>
              <a:rPr lang="en-US" sz="2800" b="1" dirty="0">
                <a:solidFill>
                  <a:schemeClr val="tx1"/>
                </a:solidFill>
                <a:effectLst>
                  <a:glow rad="127000">
                    <a:srgbClr val="00CC00"/>
                  </a:glow>
                </a:effectLst>
              </a:rPr>
              <a:t>Mixing</a:t>
            </a:r>
            <a:r>
              <a:rPr lang="en-US" sz="2800" b="1" dirty="0">
                <a:solidFill>
                  <a:srgbClr val="00B050"/>
                </a:solidFill>
              </a:rPr>
              <a:t> </a:t>
            </a:r>
            <a:r>
              <a:rPr lang="en-US" sz="2800" b="1" u="sng" dirty="0">
                <a:ln>
                  <a:solidFill>
                    <a:schemeClr val="tx1"/>
                  </a:solidFill>
                </a:ln>
                <a:solidFill>
                  <a:srgbClr val="00B050"/>
                </a:solidFill>
              </a:rPr>
              <a:t>of Light/Darkness is here</a:t>
            </a:r>
            <a:r>
              <a:rPr lang="en-US" sz="2800" b="1" dirty="0">
                <a:ln>
                  <a:solidFill>
                    <a:schemeClr val="tx1"/>
                  </a:solidFill>
                </a:ln>
                <a:solidFill>
                  <a:srgbClr val="00B050"/>
                </a:solidFill>
              </a:rPr>
              <a:t>!</a:t>
            </a:r>
          </a:p>
        </p:txBody>
      </p:sp>
      <p:cxnSp>
        <p:nvCxnSpPr>
          <p:cNvPr id="19" name="Straight Arrow Connector 18"/>
          <p:cNvCxnSpPr/>
          <p:nvPr/>
        </p:nvCxnSpPr>
        <p:spPr>
          <a:xfrm flipH="1">
            <a:off x="7751604" y="2319934"/>
            <a:ext cx="133194" cy="1346931"/>
          </a:xfrm>
          <a:prstGeom prst="straightConnector1">
            <a:avLst/>
          </a:prstGeom>
          <a:ln w="76200">
            <a:solidFill>
              <a:srgbClr val="00B05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a:xfrm>
            <a:off x="11612880" y="6336706"/>
            <a:ext cx="398604" cy="365125"/>
          </a:xfrm>
        </p:spPr>
        <p:txBody>
          <a:bodyPr/>
          <a:lstStyle/>
          <a:p>
            <a:fld id="{0FAB87E4-7748-4117-92E5-790DAABEC644}" type="slidenum">
              <a:rPr lang="en-US" sz="1400" b="1" smtClean="0">
                <a:solidFill>
                  <a:schemeClr val="tx1"/>
                </a:solidFill>
              </a:rPr>
              <a:t>28</a:t>
            </a:fld>
            <a:endParaRPr lang="en-US" sz="1400" b="1" dirty="0">
              <a:solidFill>
                <a:schemeClr val="tx1"/>
              </a:solidFill>
            </a:endParaRPr>
          </a:p>
        </p:txBody>
      </p:sp>
    </p:spTree>
    <p:extLst>
      <p:ext uri="{BB962C8B-B14F-4D97-AF65-F5344CB8AC3E}">
        <p14:creationId xmlns:p14="http://schemas.microsoft.com/office/powerpoint/2010/main" val="1096935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path" presetSubtype="0" accel="50000" decel="50000" fill="hold" grpId="0" nodeType="withEffect">
                                  <p:stCondLst>
                                    <p:cond delay="475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6" dur="2000" fill="hold"/>
                                        <p:tgtEl>
                                          <p:spTgt spid="6"/>
                                        </p:tgtEl>
                                        <p:attrNameLst>
                                          <p:attrName>ppt_x</p:attrName>
                                          <p:attrName>ppt_y</p:attrName>
                                        </p:attrNameLst>
                                      </p:cBhvr>
                                      <p:rCtr x="12435" y="11065"/>
                                    </p:animMotion>
                                  </p:childTnLst>
                                </p:cTn>
                              </p:par>
                              <p:par>
                                <p:cTn id="7" presetID="22" presetClass="entr" presetSubtype="4" fill="hold" nodeType="withEffect">
                                  <p:stCondLst>
                                    <p:cond delay="575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31" presetClass="entr" presetSubtype="0" fill="hold" nodeType="withEffect">
                                  <p:stCondLst>
                                    <p:cond delay="60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fltVal val="0"/>
                                          </p:val>
                                        </p:tav>
                                        <p:tav tm="100000">
                                          <p:val>
                                            <p:strVal val="#ppt_w"/>
                                          </p:val>
                                        </p:tav>
                                      </p:tavLst>
                                    </p:anim>
                                    <p:anim calcmode="lin" valueType="num">
                                      <p:cBhvr>
                                        <p:cTn id="34" dur="1000" fill="hold"/>
                                        <p:tgtEl>
                                          <p:spTgt spid="28"/>
                                        </p:tgtEl>
                                        <p:attrNameLst>
                                          <p:attrName>ppt_h</p:attrName>
                                        </p:attrNameLst>
                                      </p:cBhvr>
                                      <p:tavLst>
                                        <p:tav tm="0">
                                          <p:val>
                                            <p:fltVal val="0"/>
                                          </p:val>
                                        </p:tav>
                                        <p:tav tm="100000">
                                          <p:val>
                                            <p:strVal val="#ppt_h"/>
                                          </p:val>
                                        </p:tav>
                                      </p:tavLst>
                                    </p:anim>
                                    <p:anim calcmode="lin" valueType="num">
                                      <p:cBhvr>
                                        <p:cTn id="35" dur="1000" fill="hold"/>
                                        <p:tgtEl>
                                          <p:spTgt spid="28"/>
                                        </p:tgtEl>
                                        <p:attrNameLst>
                                          <p:attrName>style.rotation</p:attrName>
                                        </p:attrNameLst>
                                      </p:cBhvr>
                                      <p:tavLst>
                                        <p:tav tm="0">
                                          <p:val>
                                            <p:fltVal val="90"/>
                                          </p:val>
                                        </p:tav>
                                        <p:tav tm="100000">
                                          <p:val>
                                            <p:fltVal val="0"/>
                                          </p:val>
                                        </p:tav>
                                      </p:tavLst>
                                    </p:anim>
                                    <p:animEffect transition="in" filter="fade">
                                      <p:cBhvr>
                                        <p:cTn id="36" dur="1000"/>
                                        <p:tgtEl>
                                          <p:spTgt spid="28"/>
                                        </p:tgtEl>
                                      </p:cBhvr>
                                    </p:animEffect>
                                  </p:childTnLst>
                                </p:cTn>
                              </p:par>
                              <p:par>
                                <p:cTn id="37" presetID="31" presetClass="entr" presetSubtype="0" fill="hold" nodeType="withEffect">
                                  <p:stCondLst>
                                    <p:cond delay="6000"/>
                                  </p:stCondLst>
                                  <p:childTnLst>
                                    <p:set>
                                      <p:cBhvr>
                                        <p:cTn id="38" dur="1" fill="hold">
                                          <p:stCondLst>
                                            <p:cond delay="0"/>
                                          </p:stCondLst>
                                        </p:cTn>
                                        <p:tgtEl>
                                          <p:spTgt spid="31"/>
                                        </p:tgtEl>
                                        <p:attrNameLst>
                                          <p:attrName>style.visibility</p:attrName>
                                        </p:attrNameLst>
                                      </p:cBhvr>
                                      <p:to>
                                        <p:strVal val="visible"/>
                                      </p:to>
                                    </p:set>
                                    <p:anim calcmode="lin" valueType="num">
                                      <p:cBhvr>
                                        <p:cTn id="39" dur="1000" fill="hold"/>
                                        <p:tgtEl>
                                          <p:spTgt spid="31"/>
                                        </p:tgtEl>
                                        <p:attrNameLst>
                                          <p:attrName>ppt_w</p:attrName>
                                        </p:attrNameLst>
                                      </p:cBhvr>
                                      <p:tavLst>
                                        <p:tav tm="0">
                                          <p:val>
                                            <p:fltVal val="0"/>
                                          </p:val>
                                        </p:tav>
                                        <p:tav tm="100000">
                                          <p:val>
                                            <p:strVal val="#ppt_w"/>
                                          </p:val>
                                        </p:tav>
                                      </p:tavLst>
                                    </p:anim>
                                    <p:anim calcmode="lin" valueType="num">
                                      <p:cBhvr>
                                        <p:cTn id="40" dur="1000" fill="hold"/>
                                        <p:tgtEl>
                                          <p:spTgt spid="31"/>
                                        </p:tgtEl>
                                        <p:attrNameLst>
                                          <p:attrName>ppt_h</p:attrName>
                                        </p:attrNameLst>
                                      </p:cBhvr>
                                      <p:tavLst>
                                        <p:tav tm="0">
                                          <p:val>
                                            <p:fltVal val="0"/>
                                          </p:val>
                                        </p:tav>
                                        <p:tav tm="100000">
                                          <p:val>
                                            <p:strVal val="#ppt_h"/>
                                          </p:val>
                                        </p:tav>
                                      </p:tavLst>
                                    </p:anim>
                                    <p:anim calcmode="lin" valueType="num">
                                      <p:cBhvr>
                                        <p:cTn id="41" dur="1000" fill="hold"/>
                                        <p:tgtEl>
                                          <p:spTgt spid="31"/>
                                        </p:tgtEl>
                                        <p:attrNameLst>
                                          <p:attrName>style.rotation</p:attrName>
                                        </p:attrNameLst>
                                      </p:cBhvr>
                                      <p:tavLst>
                                        <p:tav tm="0">
                                          <p:val>
                                            <p:fltVal val="90"/>
                                          </p:val>
                                        </p:tav>
                                        <p:tav tm="100000">
                                          <p:val>
                                            <p:fltVal val="0"/>
                                          </p:val>
                                        </p:tav>
                                      </p:tavLst>
                                    </p:anim>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FF00"/>
          </a:solidFill>
        </p:spPr>
        <p:txBody>
          <a:bodyPr/>
          <a:lstStyle/>
          <a:p>
            <a:r>
              <a:rPr lang="en-US" dirty="0">
                <a:solidFill>
                  <a:srgbClr val="FFFF00"/>
                </a:solidFill>
              </a:rPr>
              <a:t>.</a:t>
            </a:r>
          </a:p>
        </p:txBody>
      </p:sp>
      <p:sp>
        <p:nvSpPr>
          <p:cNvPr id="3" name="Text Placeholder 2"/>
          <p:cNvSpPr>
            <a:spLocks noGrp="1"/>
          </p:cNvSpPr>
          <p:nvPr>
            <p:ph type="body" idx="1"/>
          </p:nvPr>
        </p:nvSpPr>
        <p:spPr>
          <a:xfrm>
            <a:off x="222157" y="293622"/>
            <a:ext cx="11861443" cy="6422767"/>
          </a:xfrm>
          <a:solidFill>
            <a:schemeClr val="accent4">
              <a:lumMod val="20000"/>
              <a:lumOff val="80000"/>
            </a:schemeClr>
          </a:solidFill>
          <a:scene3d>
            <a:camera prst="orthographicFront"/>
            <a:lightRig rig="threePt" dir="t"/>
          </a:scene3d>
          <a:sp3d>
            <a:bevelT w="165100" prst="coolSlant"/>
          </a:sp3d>
        </p:spPr>
        <p:txBody>
          <a:bodyPr>
            <a:normAutofit lnSpcReduction="10000"/>
            <a:sp3d extrusionH="57150">
              <a:bevelT w="38100" h="38100" prst="angle"/>
            </a:sp3d>
          </a:bodyPr>
          <a:lstStyle/>
          <a:p>
            <a:pPr algn="ctr"/>
            <a:r>
              <a:rPr lang="en-US" dirty="0"/>
              <a:t>   </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Does Tishri 9 </a:t>
            </a:r>
            <a:r>
              <a:rPr lang="en-US" sz="4400" b="1" u="sng"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exclusivel</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y</a:t>
            </a:r>
            <a:r>
              <a:rPr lang="en-US" sz="4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t> have </a:t>
            </a:r>
            <a:r>
              <a:rPr lang="en-US" sz="4400" b="1" u="sng" dirty="0">
                <a:ln w="12700">
                  <a:solidFill>
                    <a:srgbClr val="44546A">
                      <a:lumMod val="75000"/>
                    </a:srgbClr>
                  </a:solidFill>
                  <a:prstDash val="solid"/>
                </a:ln>
                <a:solidFill>
                  <a:srgbClr val="FF00FF"/>
                </a:solidFill>
                <a:effectLst>
                  <a:glow rad="127000">
                    <a:srgbClr val="00FFFF"/>
                  </a:glow>
                  <a:outerShdw dist="38100" dir="2640000" algn="bl" rotWithShape="0">
                    <a:srgbClr val="44546A">
                      <a:lumMod val="75000"/>
                    </a:srgbClr>
                  </a:outerShdw>
                </a:effectLst>
              </a:rPr>
              <a:t>TWO</a:t>
            </a:r>
            <a:r>
              <a:rPr lang="en-US" sz="4400" b="1" dirty="0">
                <a:ln w="12700">
                  <a:solidFill>
                    <a:srgbClr val="44546A">
                      <a:lumMod val="75000"/>
                    </a:srgbClr>
                  </a:solidFill>
                  <a:prstDash val="solid"/>
                </a:ln>
                <a:solidFill>
                  <a:srgbClr val="FF00FF"/>
                </a:solidFill>
                <a:effectLst>
                  <a:outerShdw dist="38100" dir="2640000" algn="bl" rotWithShape="0">
                    <a:srgbClr val="44546A">
                      <a:lumMod val="75000"/>
                    </a:srgbClr>
                  </a:outerShdw>
                </a:effectLst>
              </a:rPr>
              <a:t> EVENINGS? </a:t>
            </a:r>
            <a:br>
              <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rPr>
            </a:br>
            <a:endParaRPr lang="en-US" sz="66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endParaRPr>
          </a:p>
          <a:p>
            <a:r>
              <a:rPr lang="en-US" sz="2800" dirty="0">
                <a:solidFill>
                  <a:schemeClr val="tx1"/>
                </a:solidFill>
              </a:rPr>
              <a:t> </a:t>
            </a:r>
          </a:p>
          <a:p>
            <a:r>
              <a:rPr lang="en-US" sz="2800" dirty="0">
                <a:solidFill>
                  <a:schemeClr val="tx1"/>
                </a:solidFill>
              </a:rPr>
              <a:t>        		</a:t>
            </a:r>
            <a:r>
              <a:rPr lang="en-US" sz="2800" b="1" u="sng" dirty="0">
                <a:solidFill>
                  <a:srgbClr val="FFC000"/>
                </a:solidFill>
              </a:rPr>
              <a:t>One</a:t>
            </a:r>
            <a:r>
              <a:rPr lang="en-US" sz="2800" b="1" dirty="0">
                <a:solidFill>
                  <a:srgbClr val="FFC000"/>
                </a:solidFill>
              </a:rPr>
              <a:t> Sunset Theory cycle	  	</a:t>
            </a:r>
          </a:p>
          <a:p>
            <a:pPr>
              <a:lnSpc>
                <a:spcPct val="110000"/>
              </a:lnSpc>
            </a:pPr>
            <a:r>
              <a:rPr lang="en-US" sz="2800" dirty="0">
                <a:solidFill>
                  <a:srgbClr val="FFC000"/>
                </a:solidFill>
              </a:rPr>
              <a:t>Sunset</a:t>
            </a:r>
            <a:r>
              <a:rPr lang="en-US" sz="2800" dirty="0">
                <a:solidFill>
                  <a:schemeClr val="tx1"/>
                </a:solidFill>
              </a:rPr>
              <a:t>			</a:t>
            </a:r>
            <a:r>
              <a:rPr lang="en-US" sz="2800" dirty="0">
                <a:solidFill>
                  <a:srgbClr val="FF00FF"/>
                </a:solidFill>
              </a:rPr>
              <a:t>Dawn</a:t>
            </a:r>
            <a:r>
              <a:rPr lang="en-US" sz="2800" dirty="0">
                <a:solidFill>
                  <a:schemeClr val="tx1"/>
                </a:solidFill>
              </a:rPr>
              <a:t>		          </a:t>
            </a:r>
            <a:r>
              <a:rPr lang="en-US" sz="2800" b="1" u="sng" dirty="0">
                <a:solidFill>
                  <a:srgbClr val="FFC000"/>
                </a:solidFill>
              </a:rPr>
              <a:t>Sunset</a:t>
            </a:r>
            <a:r>
              <a:rPr lang="en-US" sz="2800" dirty="0">
                <a:solidFill>
                  <a:schemeClr val="tx1"/>
                </a:solidFill>
              </a:rPr>
              <a:t>			               </a:t>
            </a:r>
            <a:r>
              <a:rPr lang="en-US" sz="2800" dirty="0">
                <a:solidFill>
                  <a:srgbClr val="FF00FF"/>
                </a:solidFill>
              </a:rPr>
              <a:t>Dawn</a:t>
            </a:r>
          </a:p>
          <a:p>
            <a:endParaRPr lang="en-US" sz="2800" dirty="0">
              <a:solidFill>
                <a:srgbClr val="FF00FF"/>
              </a:solidFill>
            </a:endParaRPr>
          </a:p>
          <a:p>
            <a:endParaRPr lang="en-US" sz="2800" dirty="0">
              <a:solidFill>
                <a:srgbClr val="FF00FF"/>
              </a:solidFill>
            </a:endParaRPr>
          </a:p>
          <a:p>
            <a:endParaRPr lang="en-US" sz="2800" dirty="0">
              <a:solidFill>
                <a:srgbClr val="FF00FF"/>
              </a:solidFill>
            </a:endParaRPr>
          </a:p>
          <a:p>
            <a:r>
              <a:rPr lang="en-US" sz="3200" dirty="0">
                <a:solidFill>
                  <a:schemeClr val="tx1">
                    <a:lumMod val="95000"/>
                    <a:lumOff val="5000"/>
                  </a:schemeClr>
                </a:solidFill>
                <a:effectLst/>
              </a:rPr>
              <a:t>But </a:t>
            </a:r>
            <a:r>
              <a:rPr lang="en-US" sz="3200" b="1" u="sng" dirty="0">
                <a:ln>
                  <a:solidFill>
                    <a:srgbClr val="0000FF"/>
                  </a:solidFill>
                </a:ln>
                <a:solidFill>
                  <a:srgbClr val="FF0000"/>
                </a:solidFill>
                <a:effectLst/>
              </a:rPr>
              <a:t>man</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in order to </a:t>
            </a:r>
            <a:r>
              <a:rPr lang="en-US" sz="3200" b="1" dirty="0">
                <a:ln>
                  <a:solidFill>
                    <a:srgbClr val="0000FF"/>
                  </a:solidFill>
                </a:ln>
                <a:solidFill>
                  <a:srgbClr val="FF0000"/>
                </a:solidFill>
                <a:effectLst/>
              </a:rPr>
              <a:t>prevent</a:t>
            </a:r>
            <a:r>
              <a:rPr lang="en-US" sz="3200" dirty="0">
                <a:solidFill>
                  <a:schemeClr val="tx1">
                    <a:lumMod val="95000"/>
                    <a:lumOff val="5000"/>
                  </a:schemeClr>
                </a:solidFill>
                <a:effectLst/>
              </a:rPr>
              <a:t> </a:t>
            </a:r>
            <a:r>
              <a:rPr lang="en-US" sz="3200" b="1" dirty="0">
                <a:ln>
                  <a:solidFill>
                    <a:srgbClr val="0000FF"/>
                  </a:solidFill>
                </a:ln>
                <a:solidFill>
                  <a:srgbClr val="FF0000"/>
                </a:solidFill>
                <a:effectLst/>
              </a:rPr>
              <a:t>a 48 hour </a:t>
            </a:r>
            <a:r>
              <a:rPr lang="en-US" sz="3200" dirty="0">
                <a:solidFill>
                  <a:schemeClr val="tx1">
                    <a:lumMod val="95000"/>
                    <a:lumOff val="5000"/>
                  </a:schemeClr>
                </a:solidFill>
                <a:effectLst/>
              </a:rPr>
              <a:t>Atonement Sabbath, </a:t>
            </a:r>
            <a:r>
              <a:rPr lang="en-US" sz="3200" b="1" dirty="0">
                <a:ln>
                  <a:solidFill>
                    <a:srgbClr val="0000FF"/>
                  </a:solidFill>
                </a:ln>
                <a:solidFill>
                  <a:srgbClr val="FF0000"/>
                </a:solidFill>
                <a:effectLst>
                  <a:glow rad="127000">
                    <a:srgbClr val="66FF33"/>
                  </a:glow>
                </a:effectLst>
              </a:rPr>
              <a:t>defies</a:t>
            </a:r>
            <a:r>
              <a:rPr lang="en-US" sz="3200" dirty="0">
                <a:solidFill>
                  <a:schemeClr val="tx1">
                    <a:lumMod val="95000"/>
                    <a:lumOff val="5000"/>
                  </a:schemeClr>
                </a:solidFill>
                <a:effectLst/>
              </a:rPr>
              <a:t> the Hebrew definitions of the word – </a:t>
            </a:r>
            <a:r>
              <a:rPr lang="en-US" sz="3200" b="1"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 (A </a:t>
            </a:r>
            <a:r>
              <a:rPr lang="en-US" sz="3200" b="1"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EFFECT.) </a:t>
            </a:r>
            <a:r>
              <a:rPr lang="en-US" sz="3200" b="1" u="sng" dirty="0">
                <a:ln>
                  <a:solidFill>
                    <a:srgbClr val="0000FF"/>
                  </a:solidFill>
                </a:ln>
                <a:solidFill>
                  <a:srgbClr val="FF0000"/>
                </a:solidFill>
                <a:effectLst/>
              </a:rPr>
              <a:t>Man</a:t>
            </a:r>
            <a:r>
              <a:rPr lang="en-US" sz="3200" dirty="0">
                <a:solidFill>
                  <a:schemeClr val="tx1">
                    <a:lumMod val="95000"/>
                    <a:lumOff val="5000"/>
                  </a:schemeClr>
                </a:solidFill>
                <a:effectLst/>
              </a:rPr>
              <a:t> desires to place the </a:t>
            </a:r>
            <a:r>
              <a:rPr lang="en-US" sz="3200" u="sng" dirty="0">
                <a:solidFill>
                  <a:schemeClr val="tx1">
                    <a:lumMod val="95000"/>
                    <a:lumOff val="5000"/>
                  </a:schemeClr>
                </a:solidFill>
                <a:effectLst>
                  <a:glow rad="127000">
                    <a:srgbClr val="66FF33"/>
                  </a:glow>
                </a:effectLst>
                <a:latin typeface="Arial Black" panose="020B0A04020102020204" pitchFamily="34" charset="0"/>
              </a:rPr>
              <a:t>2</a:t>
            </a:r>
            <a:r>
              <a:rPr lang="en-US" sz="3200" u="sng" baseline="30000" dirty="0">
                <a:solidFill>
                  <a:schemeClr val="tx1">
                    <a:lumMod val="95000"/>
                    <a:lumOff val="5000"/>
                  </a:schemeClr>
                </a:solidFill>
                <a:effectLst>
                  <a:glow rad="127000">
                    <a:srgbClr val="66FF33"/>
                  </a:glow>
                </a:effectLst>
                <a:latin typeface="Arial Black" panose="020B0A04020102020204" pitchFamily="34" charset="0"/>
              </a:rPr>
              <a:t>ND</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ereb</a:t>
            </a:r>
            <a:r>
              <a:rPr lang="en-US" sz="3200" dirty="0">
                <a:solidFill>
                  <a:schemeClr val="tx1">
                    <a:lumMod val="95000"/>
                    <a:lumOff val="5000"/>
                  </a:schemeClr>
                </a:solidFill>
                <a:effectLst/>
              </a:rPr>
              <a:t> (</a:t>
            </a:r>
            <a:r>
              <a:rPr lang="en-US" sz="3200" dirty="0">
                <a:solidFill>
                  <a:schemeClr val="tx1">
                    <a:lumMod val="95000"/>
                    <a:lumOff val="5000"/>
                  </a:schemeClr>
                </a:solidFill>
                <a:effectLst>
                  <a:glow rad="127000">
                    <a:srgbClr val="FFFF00"/>
                  </a:glow>
                </a:effectLst>
              </a:rPr>
              <a:t>mixture</a:t>
            </a:r>
            <a:r>
              <a:rPr lang="en-US" sz="3200" dirty="0">
                <a:solidFill>
                  <a:schemeClr val="tx1">
                    <a:lumMod val="95000"/>
                    <a:lumOff val="5000"/>
                  </a:schemeClr>
                </a:solidFill>
                <a:effectLst/>
              </a:rPr>
              <a:t>) of Tishri 9, </a:t>
            </a:r>
            <a:r>
              <a:rPr lang="en-US" sz="3200" b="1" u="sng" dirty="0">
                <a:ln>
                  <a:solidFill>
                    <a:srgbClr val="0000FF"/>
                  </a:solidFill>
                </a:ln>
                <a:solidFill>
                  <a:srgbClr val="FF0000"/>
                </a:solidFill>
                <a:effectLst/>
              </a:rPr>
              <a:t>PRIOR TO</a:t>
            </a:r>
            <a:r>
              <a:rPr lang="en-US" sz="3200" b="1" dirty="0">
                <a:ln>
                  <a:solidFill>
                    <a:srgbClr val="0000FF"/>
                  </a:solidFill>
                </a:ln>
                <a:solidFill>
                  <a:srgbClr val="FF0000"/>
                </a:solidFill>
                <a:effectLst/>
              </a:rPr>
              <a:t> </a:t>
            </a:r>
            <a:r>
              <a:rPr lang="en-US" sz="3200" dirty="0">
                <a:solidFill>
                  <a:schemeClr val="tx1">
                    <a:lumMod val="95000"/>
                    <a:lumOff val="5000"/>
                  </a:schemeClr>
                </a:solidFill>
                <a:effectLst/>
              </a:rPr>
              <a:t>SUNSET</a:t>
            </a:r>
            <a:br>
              <a:rPr lang="en-US" sz="3200" dirty="0">
                <a:solidFill>
                  <a:schemeClr val="tx1">
                    <a:lumMod val="95000"/>
                    <a:lumOff val="5000"/>
                  </a:schemeClr>
                </a:solidFill>
                <a:effectLst/>
              </a:rPr>
            </a:br>
            <a:r>
              <a:rPr lang="en-US" sz="3200" dirty="0">
                <a:solidFill>
                  <a:schemeClr val="tx1">
                    <a:lumMod val="95000"/>
                    <a:lumOff val="5000"/>
                  </a:schemeClr>
                </a:solidFill>
                <a:effectLst/>
              </a:rPr>
              <a:t>     WHERE THE </a:t>
            </a:r>
            <a:r>
              <a:rPr lang="en-US" sz="3200" u="sng" dirty="0">
                <a:solidFill>
                  <a:schemeClr val="tx1">
                    <a:lumMod val="95000"/>
                    <a:lumOff val="5000"/>
                  </a:schemeClr>
                </a:solidFill>
                <a:effectLst/>
              </a:rPr>
              <a:t>DIRECT RAYS</a:t>
            </a:r>
            <a:r>
              <a:rPr lang="en-US" sz="3200" dirty="0">
                <a:solidFill>
                  <a:schemeClr val="tx1">
                    <a:lumMod val="95000"/>
                    <a:lumOff val="5000"/>
                  </a:schemeClr>
                </a:solidFill>
                <a:effectLst/>
              </a:rPr>
              <a:t> OF SUNLIGHT PREVENT ANY DARKNESS</a:t>
            </a:r>
            <a:br>
              <a:rPr lang="en-US" sz="3200" dirty="0">
                <a:solidFill>
                  <a:schemeClr val="tx1">
                    <a:lumMod val="95000"/>
                    <a:lumOff val="5000"/>
                  </a:schemeClr>
                </a:solidFill>
                <a:effectLst/>
              </a:rPr>
            </a:br>
            <a:r>
              <a:rPr lang="en-US" sz="3200" dirty="0">
                <a:solidFill>
                  <a:schemeClr val="tx1">
                    <a:lumMod val="95000"/>
                    <a:lumOff val="5000"/>
                  </a:schemeClr>
                </a:solidFill>
                <a:effectLst/>
              </a:rPr>
              <a:t>  		      FROM </a:t>
            </a:r>
            <a:r>
              <a:rPr lang="en-US" sz="3200" b="1" u="sng" dirty="0">
                <a:solidFill>
                  <a:schemeClr val="tx1">
                    <a:lumMod val="95000"/>
                    <a:lumOff val="5000"/>
                  </a:schemeClr>
                </a:solidFill>
                <a:effectLst>
                  <a:glow rad="127000">
                    <a:srgbClr val="FFFF00"/>
                  </a:glow>
                </a:effectLst>
              </a:rPr>
              <a:t>MIXING</a:t>
            </a:r>
            <a:r>
              <a:rPr lang="en-US" sz="3200" dirty="0">
                <a:solidFill>
                  <a:schemeClr val="tx1">
                    <a:lumMod val="95000"/>
                    <a:lumOff val="5000"/>
                  </a:schemeClr>
                </a:solidFill>
                <a:effectLst/>
              </a:rPr>
              <a:t> WITH THE LIGHT OF DAY! </a:t>
            </a:r>
            <a:endParaRPr lang="en-US" sz="3200" dirty="0">
              <a:solidFill>
                <a:srgbClr val="C00000"/>
              </a:solidFill>
              <a:effectLst/>
            </a:endParaRPr>
          </a:p>
        </p:txBody>
      </p:sp>
      <p:grpSp>
        <p:nvGrpSpPr>
          <p:cNvPr id="23" name="Group 22"/>
          <p:cNvGrpSpPr/>
          <p:nvPr/>
        </p:nvGrpSpPr>
        <p:grpSpPr>
          <a:xfrm>
            <a:off x="1033526" y="2980968"/>
            <a:ext cx="10077717" cy="1513760"/>
            <a:chOff x="1033526" y="2968089"/>
            <a:chExt cx="10077717" cy="1513760"/>
          </a:xfrm>
        </p:grpSpPr>
        <p:sp>
          <p:nvSpPr>
            <p:cNvPr id="17" name="Right Brace 16"/>
            <p:cNvSpPr/>
            <p:nvPr/>
          </p:nvSpPr>
          <p:spPr>
            <a:xfrm rot="16200000">
              <a:off x="4000456" y="39934"/>
              <a:ext cx="747465" cy="6603775"/>
            </a:xfrm>
            <a:prstGeom prst="rightBrace">
              <a:avLst>
                <a:gd name="adj1" fmla="val 129237"/>
                <a:gd name="adj2" fmla="val 21345"/>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033526" y="3109700"/>
              <a:ext cx="10077717" cy="1372149"/>
              <a:chOff x="1030310" y="2710455"/>
              <a:chExt cx="10077717" cy="1372149"/>
            </a:xfrm>
          </p:grpSpPr>
          <p:sp>
            <p:nvSpPr>
              <p:cNvPr id="4" name="Rectangle 3"/>
              <p:cNvSpPr/>
              <p:nvPr/>
            </p:nvSpPr>
            <p:spPr>
              <a:xfrm>
                <a:off x="1030310" y="3309870"/>
                <a:ext cx="3284113" cy="759854"/>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9</a:t>
                </a:r>
              </a:p>
            </p:txBody>
          </p:sp>
          <p:sp>
            <p:nvSpPr>
              <p:cNvPr id="5" name="Rectangle 4"/>
              <p:cNvSpPr/>
              <p:nvPr/>
            </p:nvSpPr>
            <p:spPr>
              <a:xfrm>
                <a:off x="4333740" y="3309870"/>
                <a:ext cx="3284113" cy="7598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Tishri 9</a:t>
                </a:r>
              </a:p>
            </p:txBody>
          </p:sp>
          <p:cxnSp>
            <p:nvCxnSpPr>
              <p:cNvPr id="7" name="Straight Connector 6"/>
              <p:cNvCxnSpPr/>
              <p:nvPr/>
            </p:nvCxnSpPr>
            <p:spPr>
              <a:xfrm flipH="1" flipV="1">
                <a:off x="7617853" y="2710455"/>
                <a:ext cx="25757" cy="1372148"/>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23913" y="3296991"/>
                <a:ext cx="3284114" cy="7727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Tishri 10</a:t>
                </a:r>
              </a:p>
            </p:txBody>
          </p:sp>
          <p:sp>
            <p:nvSpPr>
              <p:cNvPr id="9" name="Rectangle 8"/>
              <p:cNvSpPr/>
              <p:nvPr/>
            </p:nvSpPr>
            <p:spPr>
              <a:xfrm>
                <a:off x="7682383" y="3296991"/>
                <a:ext cx="132006" cy="772733"/>
              </a:xfrm>
              <a:prstGeom prst="rect">
                <a:avLst/>
              </a:prstGeom>
              <a:solidFill>
                <a:srgbClr val="00CC00"/>
              </a:solidFill>
              <a:ln>
                <a:solidFill>
                  <a:schemeClr val="bg1">
                    <a:lumMod val="6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69157" y="3306516"/>
                <a:ext cx="132008" cy="76320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1030310" y="2792322"/>
                <a:ext cx="0" cy="1290281"/>
              </a:xfrm>
              <a:prstGeom prst="line">
                <a:avLst/>
              </a:prstGeom>
              <a:ln w="7620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08027" y="3000778"/>
                <a:ext cx="0" cy="1081825"/>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9594" y="3309870"/>
                <a:ext cx="218941" cy="759854"/>
              </a:xfrm>
              <a:prstGeom prst="rect">
                <a:avLst/>
              </a:prstGeom>
              <a:solidFill>
                <a:srgbClr val="C00000"/>
              </a:solidFill>
              <a:ln>
                <a:solidFill>
                  <a:srgbClr val="C000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333740" y="2710455"/>
                <a:ext cx="0" cy="1372149"/>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cxnSp>
        <p:nvCxnSpPr>
          <p:cNvPr id="25" name="Straight Arrow Connector 24"/>
          <p:cNvCxnSpPr/>
          <p:nvPr/>
        </p:nvCxnSpPr>
        <p:spPr>
          <a:xfrm flipV="1">
            <a:off x="4673148" y="4224270"/>
            <a:ext cx="2661365" cy="412466"/>
          </a:xfrm>
          <a:prstGeom prst="straightConnector1">
            <a:avLst/>
          </a:prstGeom>
          <a:ln w="76200">
            <a:solidFill>
              <a:srgbClr val="C000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6723" y="3714749"/>
            <a:ext cx="132008" cy="757573"/>
          </a:xfrm>
          <a:prstGeom prst="rect">
            <a:avLst/>
          </a:prstGeom>
          <a:gradFill flip="none" rotWithShape="1">
            <a:gsLst>
              <a:gs pos="33000">
                <a:schemeClr val="tx1"/>
              </a:gs>
              <a:gs pos="57000">
                <a:srgbClr val="FFFF00"/>
              </a:gs>
            </a:gsLst>
            <a:lin ang="13500000" scaled="1"/>
            <a:tileRect/>
          </a:gra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9003" y="2149097"/>
            <a:ext cx="229333" cy="763206"/>
          </a:xfrm>
          <a:prstGeom prst="rect">
            <a:avLst/>
          </a:prstGeom>
          <a:solidFill>
            <a:srgbClr val="C00000"/>
          </a:solidFill>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140753" y="1174747"/>
            <a:ext cx="11705987" cy="53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nSpc>
                <a:spcPct val="90000"/>
              </a:lnSpc>
              <a:spcBef>
                <a:spcPts val="1000"/>
              </a:spcBef>
            </a:pPr>
            <a:r>
              <a:rPr lang="en-US" sz="2800" b="1" i="1" dirty="0">
                <a:solidFill>
                  <a:srgbClr val="0099CC"/>
                </a:solidFill>
              </a:rPr>
              <a:t> </a:t>
            </a:r>
            <a:r>
              <a:rPr lang="en-US" sz="2800" b="1" i="1" dirty="0" err="1">
                <a:ln>
                  <a:solidFill>
                    <a:schemeClr val="tx1"/>
                  </a:solidFill>
                </a:ln>
                <a:solidFill>
                  <a:srgbClr val="0099CC"/>
                </a:solidFill>
              </a:rPr>
              <a:t>Yahuah’s</a:t>
            </a:r>
            <a:r>
              <a:rPr lang="en-US" sz="2800" b="1" i="1" dirty="0">
                <a:ln>
                  <a:solidFill>
                    <a:schemeClr val="tx1"/>
                  </a:solidFill>
                </a:ln>
                <a:solidFill>
                  <a:srgbClr val="0099CC"/>
                </a:solidFill>
              </a:rPr>
              <a:t> </a:t>
            </a:r>
            <a:r>
              <a:rPr lang="en-US" sz="2800" b="1" i="1" u="sng" dirty="0">
                <a:ln>
                  <a:solidFill>
                    <a:schemeClr val="tx1"/>
                  </a:solidFill>
                </a:ln>
                <a:solidFill>
                  <a:srgbClr val="FF00FF"/>
                </a:solidFill>
              </a:rPr>
              <a:t>Tishri 9</a:t>
            </a:r>
            <a:r>
              <a:rPr lang="en-US" sz="2800" b="1" i="1" u="sng" baseline="30000" dirty="0">
                <a:ln>
                  <a:solidFill>
                    <a:schemeClr val="tx1"/>
                  </a:solidFill>
                </a:ln>
                <a:solidFill>
                  <a:srgbClr val="FF00FF"/>
                </a:solidFill>
              </a:rPr>
              <a:t>th</a:t>
            </a:r>
            <a:r>
              <a:rPr lang="en-US" sz="2800" b="1" i="1" dirty="0">
                <a:ln>
                  <a:solidFill>
                    <a:schemeClr val="tx1"/>
                  </a:solidFill>
                </a:ln>
                <a:solidFill>
                  <a:srgbClr val="FF00FF"/>
                </a:solidFill>
              </a:rPr>
              <a:t> </a:t>
            </a:r>
            <a:r>
              <a:rPr lang="en-US" sz="2800" b="1" dirty="0">
                <a:ln>
                  <a:solidFill>
                    <a:schemeClr val="tx1"/>
                  </a:solidFill>
                </a:ln>
                <a:solidFill>
                  <a:srgbClr val="00B050"/>
                </a:solidFill>
              </a:rPr>
              <a:t>Twilight </a:t>
            </a:r>
            <a:r>
              <a:rPr lang="en-US" sz="2800" b="1" dirty="0">
                <a:solidFill>
                  <a:schemeClr val="tx1"/>
                </a:solidFill>
                <a:effectLst>
                  <a:glow rad="127000">
                    <a:srgbClr val="00CC00"/>
                  </a:glow>
                </a:effectLst>
              </a:rPr>
              <a:t>Mixing</a:t>
            </a:r>
            <a:r>
              <a:rPr lang="en-US" sz="2800" b="1" dirty="0">
                <a:solidFill>
                  <a:srgbClr val="00B050"/>
                </a:solidFill>
              </a:rPr>
              <a:t> </a:t>
            </a:r>
            <a:r>
              <a:rPr lang="en-US" sz="2800" b="1" dirty="0">
                <a:ln>
                  <a:solidFill>
                    <a:schemeClr val="tx1"/>
                  </a:solidFill>
                </a:ln>
                <a:solidFill>
                  <a:srgbClr val="00B050"/>
                </a:solidFill>
              </a:rPr>
              <a:t>of Light/Darkness is here </a:t>
            </a:r>
            <a:r>
              <a:rPr lang="en-US" sz="2800" b="1" u="sng" dirty="0">
                <a:ln>
                  <a:solidFill>
                    <a:schemeClr val="tx1"/>
                  </a:solidFill>
                </a:ln>
                <a:solidFill>
                  <a:srgbClr val="FF0000"/>
                </a:solidFill>
              </a:rPr>
              <a:t>after a sunset</a:t>
            </a:r>
            <a:r>
              <a:rPr lang="en-US" sz="2800" b="1" dirty="0">
                <a:ln>
                  <a:solidFill>
                    <a:schemeClr val="tx1"/>
                  </a:solidFill>
                </a:ln>
                <a:solidFill>
                  <a:srgbClr val="FF0000"/>
                </a:solidFill>
              </a:rPr>
              <a:t>!</a:t>
            </a:r>
          </a:p>
        </p:txBody>
      </p:sp>
      <p:sp>
        <p:nvSpPr>
          <p:cNvPr id="13" name="Slide Number Placeholder 12"/>
          <p:cNvSpPr>
            <a:spLocks noGrp="1"/>
          </p:cNvSpPr>
          <p:nvPr>
            <p:ph type="sldNum" sz="quarter" idx="12"/>
          </p:nvPr>
        </p:nvSpPr>
        <p:spPr>
          <a:xfrm>
            <a:off x="11612880" y="6336706"/>
            <a:ext cx="398604" cy="365125"/>
          </a:xfrm>
        </p:spPr>
        <p:txBody>
          <a:bodyPr/>
          <a:lstStyle/>
          <a:p>
            <a:fld id="{0FAB87E4-7748-4117-92E5-790DAABEC644}" type="slidenum">
              <a:rPr lang="en-US" sz="1400" b="1" smtClean="0">
                <a:solidFill>
                  <a:schemeClr val="tx1"/>
                </a:solidFill>
              </a:rPr>
              <a:t>29</a:t>
            </a:fld>
            <a:endParaRPr lang="en-US" sz="1400" b="1" dirty="0">
              <a:solidFill>
                <a:schemeClr val="tx1"/>
              </a:solidFill>
            </a:endParaRPr>
          </a:p>
        </p:txBody>
      </p:sp>
      <p:sp>
        <p:nvSpPr>
          <p:cNvPr id="27" name="Rounded Rectangle 26"/>
          <p:cNvSpPr/>
          <p:nvPr/>
        </p:nvSpPr>
        <p:spPr>
          <a:xfrm>
            <a:off x="983493" y="3611535"/>
            <a:ext cx="307015" cy="946768"/>
          </a:xfrm>
          <a:prstGeom prst="roundRect">
            <a:avLst/>
          </a:prstGeom>
          <a:noFill/>
          <a:ln w="76200">
            <a:solidFill>
              <a:srgbClr val="66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a:endCxn id="21" idx="0"/>
          </p:cNvCxnSpPr>
          <p:nvPr/>
        </p:nvCxnSpPr>
        <p:spPr>
          <a:xfrm flipH="1">
            <a:off x="1142727" y="1626499"/>
            <a:ext cx="1082583" cy="2088250"/>
          </a:xfrm>
          <a:prstGeom prst="straightConnector1">
            <a:avLst/>
          </a:prstGeom>
          <a:ln w="76200">
            <a:solidFill>
              <a:srgbClr val="00B05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969211" y="1657966"/>
            <a:ext cx="5128042" cy="1159876"/>
          </a:xfrm>
          <a:prstGeom prst="roundRect">
            <a:avLst/>
          </a:prstGeom>
          <a:solidFill>
            <a:srgbClr val="C4FB81"/>
          </a:solidFill>
          <a:ln w="28575">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dirty="0">
                <a:solidFill>
                  <a:srgbClr val="002060"/>
                </a:solidFill>
              </a:rPr>
              <a:t>Look at this carefully! Is it correct to apply </a:t>
            </a:r>
            <a:r>
              <a:rPr lang="en-CA" sz="2600" b="1" u="sng" dirty="0">
                <a:ln>
                  <a:solidFill>
                    <a:srgbClr val="0000FF"/>
                  </a:solidFill>
                </a:ln>
                <a:solidFill>
                  <a:srgbClr val="FF00FF"/>
                </a:solidFill>
              </a:rPr>
              <a:t>TWO</a:t>
            </a:r>
            <a:r>
              <a:rPr lang="en-CA" sz="2600" b="1" dirty="0">
                <a:ln>
                  <a:solidFill>
                    <a:srgbClr val="0000FF"/>
                  </a:solidFill>
                </a:ln>
                <a:solidFill>
                  <a:srgbClr val="FF00FF"/>
                </a:solidFill>
              </a:rPr>
              <a:t> EVENING MIXTURES </a:t>
            </a:r>
            <a:r>
              <a:rPr lang="en-CA" sz="2600" dirty="0">
                <a:solidFill>
                  <a:srgbClr val="002060"/>
                </a:solidFill>
              </a:rPr>
              <a:t>in </a:t>
            </a:r>
            <a:r>
              <a:rPr lang="en-CA" sz="2600" dirty="0">
                <a:solidFill>
                  <a:schemeClr val="tx1"/>
                </a:solidFill>
                <a:latin typeface="Arial Black" panose="020B0A04020102020204" pitchFamily="34" charset="0"/>
              </a:rPr>
              <a:t>ONE</a:t>
            </a:r>
            <a:r>
              <a:rPr lang="en-CA" sz="2600" dirty="0">
                <a:solidFill>
                  <a:srgbClr val="002060"/>
                </a:solidFill>
              </a:rPr>
              <a:t> 24 hour period?</a:t>
            </a:r>
          </a:p>
        </p:txBody>
      </p:sp>
    </p:spTree>
    <p:extLst>
      <p:ext uri="{BB962C8B-B14F-4D97-AF65-F5344CB8AC3E}">
        <p14:creationId xmlns:p14="http://schemas.microsoft.com/office/powerpoint/2010/main" val="1078304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750"/>
                                        <p:tgtEl>
                                          <p:spTgt spid="19"/>
                                        </p:tgtEl>
                                      </p:cBhvr>
                                    </p:animEffect>
                                  </p:childTnLst>
                                </p:cTn>
                              </p:par>
                              <p:par>
                                <p:cTn id="16" presetID="21" presetClass="entr" presetSubtype="1" repeatCount="3000" fill="hold" grpId="0"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75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path" presetSubtype="0" accel="50000" decel="50000" fill="hold" grpId="0" nodeType="clickEffect">
                                  <p:stCondLst>
                                    <p:cond delay="0"/>
                                  </p:stCondLst>
                                  <p:childTnLst>
                                    <p:animMotion origin="layout" path="M 0.00377 0.00116 C 0.00273 0.02616 0.0638 0.04815 0.14075 0.04908 C 0.20182 0.05116 0.25169 0.03912 0.25273 0.02408 C 0.25273 0.00926 0.20377 -0.00509 0.14179 -0.00579 C 0.1108 -0.00579 0.08281 -0.00417 0.06276 0.00116 C 0.03372 0.00787 0.01679 0.01921 0.01679 0.03218 C 0.01679 0.03912 0.02174 0.04607 0.03073 0.05208 C 0.05182 0.06505 0.09283 0.07408 0.13971 0.07523 C 0.19479 0.07708 0.23958 0.06621 0.23958 0.05324 C 0.24062 0.03912 0.19583 0.02708 0.14075 0.02523 C 0.11276 0.02523 0.08776 0.02708 0.06875 0.03125 C 0.04375 0.0382 0.02773 0.04908 0.02773 0.06019 C 0.02773 0.06621 0.03281 0.07222 0.04075 0.07824 C 0.05976 0.08912 0.09583 0.09815 0.1388 0.09908 C 0.18867 0.10023 0.22864 0.09005 0.22864 0.07824 C 0.22981 0.06621 0.18971 0.05509 0.13971 0.05417 C 0.11471 0.05324 0.09179 0.05509 0.07474 0.05926 C 0.05182 0.06505 0.0388 0.07408 0.0388 0.08519 C 0.0388 0.09005 0.04283 0.09607 0.04974 0.10116 C 0.06679 0.11111 0.09974 0.11921 0.13776 0.12014 C 0.18281 0.12014 0.21875 0.11227 0.21875 0.10116 C 0.21875 0.09005 0.18359 0.08009 0.1388 0.07917 C 0.11679 0.07917 0.09583 0.08125 0.08073 0.08426 C 0.05976 0.08912 0.04778 0.09815 0.04674 0.10718 C 0.04674 0.11227 0.05182 0.11713 0.05781 0.12107 C 0.07278 0.13125 0.10273 0.1382 0.13671 0.1382 C 0.17669 0.13912 0.20976 0.13218 0.20976 0.12222 C 0.2108 0.11227 0.17773 0.10324 0.13776 0.10208 C 0.11783 0.10208 0.09882 0.10324 0.0858 0.10718 C 0.06679 0.11111 0.05573 0.11921 0.05573 0.12708 C 0.05573 0.13218 0.05872 0.13611 0.06471 0.14005 C 0.07877 0.14908 0.10481 0.15509 0.1358 0.15625 C 0.17278 0.15625 0.20182 0.15023 0.20182 0.14121 C 0.20273 0.13218 0.17382 0.12408 0.13671 0.12315 C 0.11875 0.12315 0.10273 0.12408 0.09075 0.12708 C 0.07382 0.13125 0.0638 0.1382 0.0638 0.14607 C 0.0638 0.15023 0.06679 0.15324 0.07174 0.15718 C 0.08372 0.16505 0.10781 0.17014 0.1358 0.17107 C 0.16875 0.17222 0.19479 0.16621 0.19479 0.15718 C 0.19479 0.15023 0.16979 0.14213 0.13671 0.14213 C 0.11979 0.14121 0.10481 0.14306 0.09375 0.14514 C 0.07877 0.14908 0.06979 0.15509 0.06979 0.16227 C 0.06979 0.16621 0.07278 0.16921 0.07773 0.17222 C 0.0888 0.17917 0.1108 0.18426 0.13476 0.18519 C 0.16471 0.18611 0.18867 0.18009 0.18867 0.17315 C 0.18867 0.16505 0.16471 0.15926 0.1358 0.1581 C 0.12174 0.1581 0.10781 0.15926 0.09778 0.16227 C 0.08372 0.16505 0.07578 0.17014 0.07578 0.17708 C 0.07578 0.18009 0.07877 0.1831 0.08281 0.18611 C 0.09283 0.19213 0.11171 0.19722 0.13476 0.19722 C 0.16067 0.19815 0.18281 0.19306 0.18281 0.18611 C 0.18281 0.18009 0.16158 0.17408 0.13476 0.17408 C 0.12278 0.17315 0.10976 0.17408 0.10078 0.17616 C 0.0888 0.18009 0.08177 0.18519 0.08177 0.19005 C 0.08177 0.19306 0.08372 0.19607 0.08776 0.19815 C 0.09674 0.20417 0.1138 0.2081 0.13476 0.20926 C 0.15872 0.20926 0.17773 0.20417 0.17773 0.19908 C 0.17773 0.19306 0.15872 0.18727 0.13476 0.18727 C 0.12278 0.18727 0.11171 0.1882 0.10481 0.19005 C 0.09283 0.19213 0.08671 0.19722 0.08671 0.20208 C 0.08671 0.20417 0.0888 0.20718 0.09179 0.20926 C 0.09974 0.21505 0.11575 0.21806 0.13372 0.21921 C 0.15573 0.21921 0.17278 0.21505 0.17278 0.21019 C 0.17278 0.20417 0.15573 0.20023 0.13476 0.19908 C 0.12382 0.19908 0.1138 0.20023 0.10677 0.20208 C 0.09674 0.20417 0.09075 0.2081 0.09075 0.2132 C 0.09075 0.21505 0.09505 0.22732 0.09791 0.22963 " pathEditMode="relative" rAng="0" ptsTypes="AAAAAAAAAAAAAAAAAAAAAAAAAAAAAAAAAAAAAAAAAAAAAAAAAAAAAAAAAAAAAAAAAAA">
                                      <p:cBhvr>
                                        <p:cTn id="22" dur="2000" fill="hold"/>
                                        <p:tgtEl>
                                          <p:spTgt spid="6"/>
                                        </p:tgtEl>
                                        <p:attrNameLst>
                                          <p:attrName>ppt_x</p:attrName>
                                          <p:attrName>ppt_y</p:attrName>
                                        </p:attrNameLst>
                                      </p:cBhvr>
                                      <p:rCtr x="12435" y="11065"/>
                                    </p:animMotion>
                                  </p:childTnLst>
                                </p:cTn>
                              </p:par>
                              <p:par>
                                <p:cTn id="23" presetID="42" presetClass="entr" presetSubtype="0" fill="hold" nodeType="withEffect">
                                  <p:stCondLst>
                                    <p:cond delay="175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50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ircle(in)">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27"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3</a:t>
            </a:fld>
            <a:endParaRPr lang="en-US" dirty="0">
              <a:solidFill>
                <a:schemeClr val="bg1"/>
              </a:solidFill>
            </a:endParaRPr>
          </a:p>
        </p:txBody>
      </p:sp>
      <p:sp>
        <p:nvSpPr>
          <p:cNvPr id="3" name="Oval 2"/>
          <p:cNvSpPr/>
          <p:nvPr/>
        </p:nvSpPr>
        <p:spPr>
          <a:xfrm>
            <a:off x="6887527" y="4896117"/>
            <a:ext cx="380538" cy="676367"/>
          </a:xfrm>
          <a:prstGeom prst="ellipse">
            <a:avLst/>
          </a:prstGeom>
          <a:noFill/>
          <a:ln w="57150">
            <a:solidFill>
              <a:srgbClr val="95F1FD"/>
            </a:solidFill>
          </a:ln>
          <a:effectLst>
            <a:glow rad="63500">
              <a:srgbClr val="FF3399">
                <a:alpha val="94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Users\Rae\Desktop\Man-with-Bible-1200x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21" y="122549"/>
            <a:ext cx="3568731" cy="1141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Double Wave 4"/>
          <p:cNvSpPr/>
          <p:nvPr/>
        </p:nvSpPr>
        <p:spPr>
          <a:xfrm rot="5400000">
            <a:off x="-2733463" y="2958445"/>
            <a:ext cx="6858003" cy="903399"/>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rot="16200000">
            <a:off x="7904478" y="2948176"/>
            <a:ext cx="6858003" cy="1005840"/>
          </a:xfrm>
          <a:prstGeom prst="doubleWave">
            <a:avLst>
              <a:gd name="adj1" fmla="val 12500"/>
              <a:gd name="adj2" fmla="val -4369"/>
            </a:avLst>
          </a:prstGeom>
          <a:gradFill flip="none" rotWithShape="1">
            <a:gsLst>
              <a:gs pos="0">
                <a:srgbClr val="000000"/>
              </a:gs>
              <a:gs pos="24000">
                <a:srgbClr val="000040"/>
              </a:gs>
              <a:gs pos="38000">
                <a:srgbClr val="400040"/>
              </a:gs>
              <a:gs pos="55000">
                <a:srgbClr val="8F0040"/>
              </a:gs>
              <a:gs pos="76000">
                <a:srgbClr val="F27300"/>
              </a:gs>
              <a:gs pos="100000">
                <a:srgbClr val="FFBF00"/>
              </a:gs>
            </a:gsLst>
            <a:lin ang="16200000" scaled="1"/>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rt on Desktop - 1\All white man clip art\3d white people\remember 3d man 2.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508278" y="4571999"/>
            <a:ext cx="1218137" cy="2041611"/>
          </a:xfrm>
          <a:prstGeom prst="ellipse">
            <a:avLst/>
          </a:prstGeom>
          <a:ln w="63500" cap="rnd">
            <a:solidFill>
              <a:schemeClr val="accent4">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5930" y="5531844"/>
            <a:ext cx="10237746" cy="1261884"/>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2400" b="1" cap="none" spc="0" dirty="0">
                <a:ln w="1905"/>
                <a:solidFill>
                  <a:schemeClr val="accent4">
                    <a:lumMod val="60000"/>
                    <a:lumOff val="40000"/>
                  </a:schemeClr>
                </a:solidFill>
                <a:effectLst>
                  <a:innerShdw blurRad="69850" dist="43180" dir="5400000">
                    <a:srgbClr val="000000">
                      <a:alpha val="65000"/>
                    </a:srgbClr>
                  </a:innerShdw>
                </a:effectLst>
              </a:rPr>
              <a:t>Lev 23:26-32 has a total of 177 words.  The last 9 words of the Atonement content are used to determine the day-start for ALL yearly Sabbaths.  </a:t>
            </a:r>
            <a:br>
              <a:rPr lang="en-US" sz="2400" b="1" cap="none" spc="0" dirty="0">
                <a:ln w="1905"/>
                <a:solidFill>
                  <a:schemeClr val="accent4">
                    <a:lumMod val="60000"/>
                    <a:lumOff val="40000"/>
                  </a:schemeClr>
                </a:solidFill>
                <a:effectLst>
                  <a:innerShdw blurRad="69850" dist="43180" dir="5400000">
                    <a:srgbClr val="000000">
                      <a:alpha val="65000"/>
                    </a:srgbClr>
                  </a:innerShdw>
                </a:effectLst>
              </a:rPr>
            </a:br>
            <a:r>
              <a:rPr lang="en-US" sz="2800" b="1"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That’s </a:t>
            </a:r>
            <a:r>
              <a:rPr lang="en-US" sz="2800" b="1" u="sng"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onl</a:t>
            </a:r>
            <a:r>
              <a:rPr lang="en-US" sz="2800" b="1"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y 5% of the words to establish a doctrine!</a:t>
            </a:r>
            <a:endParaRPr lang="en-US" sz="2800" b="1" cap="none" spc="0" dirty="0">
              <a:ln w="1905">
                <a:solidFill>
                  <a:srgbClr val="0070C0"/>
                </a:solidFill>
              </a:ln>
              <a:solidFill>
                <a:srgbClr val="95F1FD"/>
              </a:solidFill>
              <a:effectLst>
                <a:innerShdw blurRad="69850" dist="43180" dir="5400000">
                  <a:srgbClr val="000000">
                    <a:alpha val="65000"/>
                  </a:srgbClr>
                </a:innerShdw>
              </a:effectLst>
            </a:endParaRPr>
          </a:p>
        </p:txBody>
      </p:sp>
      <p:sp>
        <p:nvSpPr>
          <p:cNvPr id="13" name="Rectangle 12"/>
          <p:cNvSpPr/>
          <p:nvPr/>
        </p:nvSpPr>
        <p:spPr>
          <a:xfrm>
            <a:off x="2275840" y="2869924"/>
            <a:ext cx="7731760" cy="646331"/>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cap="none" spc="0" dirty="0">
                <a:ln w="1905">
                  <a:solidFill>
                    <a:srgbClr val="0070C0"/>
                  </a:solidFill>
                </a:ln>
                <a:solidFill>
                  <a:srgbClr val="95F1FD"/>
                </a:solidFill>
                <a:effectLst>
                  <a:glow rad="50800">
                    <a:srgbClr val="FF3399"/>
                  </a:glow>
                  <a:innerShdw blurRad="69850" dist="43180" dir="5400000">
                    <a:srgbClr val="000000">
                      <a:alpha val="65000"/>
                    </a:srgbClr>
                  </a:innerShdw>
                </a:effectLst>
                <a:latin typeface="Comic Sans MS" pitchFamily="66" charset="0"/>
              </a:rPr>
              <a:t>At total of only 9 words …</a:t>
            </a:r>
          </a:p>
        </p:txBody>
      </p:sp>
      <p:pic>
        <p:nvPicPr>
          <p:cNvPr id="2055" name="Picture 7" descr="F:\Art on Desktop - 1\All white man clip art\3d white people\png\doe man with horn png.pn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330834" y="3709460"/>
            <a:ext cx="2226310" cy="2170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382" y="4788844"/>
            <a:ext cx="2775858" cy="707886"/>
          </a:xfrm>
          <a:prstGeom prst="rect">
            <a:avLst/>
          </a:prstGeom>
          <a:noFill/>
        </p:spPr>
        <p:txBody>
          <a:bodyPr wrap="square" lIns="91440" tIns="45720" rIns="91440" bIns="45720">
            <a:spAutoFit/>
            <a:scene3d>
              <a:camera prst="perspectiveContrastingRightFacing"/>
              <a:lightRig rig="threePt" dir="t"/>
            </a:scene3d>
            <a:sp3d extrusionH="57150">
              <a:bevelT w="38100" h="38100" prst="angle"/>
            </a:sp3d>
          </a:bodyPr>
          <a:lstStyle/>
          <a:p>
            <a:pPr algn="ctr"/>
            <a:r>
              <a:rPr lang="en-US" sz="4000" b="1" cap="none" spc="0" dirty="0">
                <a:ln w="1905"/>
                <a:solidFill>
                  <a:srgbClr val="95F1FD"/>
                </a:solidFill>
                <a:effectLst>
                  <a:innerShdw blurRad="69850" dist="43180" dir="5400000">
                    <a:srgbClr val="000000">
                      <a:alpha val="65000"/>
                    </a:srgbClr>
                  </a:innerShdw>
                </a:effectLst>
              </a:rPr>
              <a:t>Remember:</a:t>
            </a:r>
          </a:p>
        </p:txBody>
      </p:sp>
    </p:spTree>
    <p:extLst>
      <p:ext uri="{BB962C8B-B14F-4D97-AF65-F5344CB8AC3E}">
        <p14:creationId xmlns:p14="http://schemas.microsoft.com/office/powerpoint/2010/main" val="2774802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4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1500"/>
                                        <p:tgtEl>
                                          <p:spTgt spid="13">
                                            <p:txEl>
                                              <p:pRg st="0" end="0"/>
                                            </p:txEl>
                                          </p:spTgt>
                                        </p:tgtEl>
                                      </p:cBhvr>
                                    </p:animEffect>
                                  </p:childTnLst>
                                </p:cTn>
                              </p:par>
                            </p:childTnLst>
                          </p:cTn>
                        </p:par>
                        <p:par>
                          <p:cTn id="8" fill="hold">
                            <p:stCondLst>
                              <p:cond delay="6000"/>
                            </p:stCondLst>
                            <p:childTnLst>
                              <p:par>
                                <p:cTn id="9" presetID="21" presetClass="entr" presetSubtype="1" repeatCount="3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750"/>
                                        <p:tgtEl>
                                          <p:spTgt spid="7"/>
                                        </p:tgtEl>
                                      </p:cBhvr>
                                    </p:animEffect>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Cloud 1"/>
          <p:cNvSpPr/>
          <p:nvPr/>
        </p:nvSpPr>
        <p:spPr>
          <a:xfrm>
            <a:off x="174812" y="144457"/>
            <a:ext cx="11846860" cy="4819820"/>
          </a:xfrm>
          <a:prstGeom prst="cloud">
            <a:avLst/>
          </a:prstGeom>
          <a:gradFill>
            <a:gsLst>
              <a:gs pos="39000">
                <a:srgbClr val="95F1FD">
                  <a:alpha val="17000"/>
                </a:srgbClr>
              </a:gs>
              <a:gs pos="63000">
                <a:srgbClr val="0000FF">
                  <a:alpha val="39000"/>
                </a:srgbClr>
              </a:gs>
              <a:gs pos="100000">
                <a:srgbClr val="FF0066">
                  <a:alpha val="34000"/>
                </a:srgbClr>
              </a:gs>
            </a:gsLst>
            <a:path path="shape">
              <a:fillToRect l="50000" t="50000" r="50000" b="50000"/>
            </a:path>
          </a:gradFill>
          <a:ln w="76200">
            <a:solidFill>
              <a:srgbClr val="009999"/>
            </a:solidFill>
          </a:ln>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200" dirty="0">
                <a:solidFill>
                  <a:prstClr val="black"/>
                </a:solidFill>
              </a:rPr>
              <a:t>When man defies the Hebrew word definitions, is man at the same time </a:t>
            </a:r>
            <a:r>
              <a:rPr lang="en-CA" sz="3200" b="1" u="sng" dirty="0">
                <a:solidFill>
                  <a:prstClr val="black"/>
                </a:solidFill>
              </a:rPr>
              <a:t>DEFYING</a:t>
            </a:r>
            <a:r>
              <a:rPr lang="en-CA" sz="3200" dirty="0">
                <a:solidFill>
                  <a:prstClr val="black"/>
                </a:solidFill>
              </a:rPr>
              <a:t> </a:t>
            </a:r>
            <a:r>
              <a:rPr lang="en-CA" sz="3200" b="1" dirty="0">
                <a:solidFill>
                  <a:prstClr val="black"/>
                </a:solidFill>
                <a:effectLst>
                  <a:glow rad="127000">
                    <a:srgbClr val="00FFFF"/>
                  </a:glow>
                </a:effectLst>
              </a:rPr>
              <a:t>YAHUAH’S</a:t>
            </a:r>
            <a:r>
              <a:rPr lang="en-CA" sz="3200" dirty="0">
                <a:solidFill>
                  <a:prstClr val="black"/>
                </a:solidFill>
              </a:rPr>
              <a:t> </a:t>
            </a:r>
            <a:r>
              <a:rPr lang="en-CA" sz="3200" b="1" dirty="0">
                <a:solidFill>
                  <a:prstClr val="black"/>
                </a:solidFill>
                <a:effectLst>
                  <a:glow rad="127000">
                    <a:srgbClr val="00FFFF"/>
                  </a:glow>
                </a:effectLst>
              </a:rPr>
              <a:t>COVENANT OF THE DAY </a:t>
            </a:r>
            <a:r>
              <a:rPr lang="en-CA" sz="3200" dirty="0">
                <a:solidFill>
                  <a:prstClr val="black"/>
                </a:solidFill>
              </a:rPr>
              <a:t>AND THE COVENANT OF THE NIGHT?</a:t>
            </a:r>
          </a:p>
          <a:p>
            <a:pPr lvl="0" algn="ctr"/>
            <a:r>
              <a:rPr lang="en-CA" sz="3200" u="sng" dirty="0" err="1">
                <a:solidFill>
                  <a:prstClr val="black"/>
                </a:solidFill>
              </a:rPr>
              <a:t>Jer</a:t>
            </a:r>
            <a:r>
              <a:rPr lang="en-CA" sz="3200" u="sng" dirty="0">
                <a:solidFill>
                  <a:prstClr val="black"/>
                </a:solidFill>
              </a:rPr>
              <a:t> 33:20</a:t>
            </a:r>
          </a:p>
        </p:txBody>
      </p:sp>
      <p:sp>
        <p:nvSpPr>
          <p:cNvPr id="5" name="Slide Number Placeholder 4"/>
          <p:cNvSpPr>
            <a:spLocks noGrp="1"/>
          </p:cNvSpPr>
          <p:nvPr>
            <p:ph type="sldNum" sz="quarter" idx="12"/>
          </p:nvPr>
        </p:nvSpPr>
        <p:spPr>
          <a:xfrm>
            <a:off x="11761151" y="6535816"/>
            <a:ext cx="443753" cy="365125"/>
          </a:xfrm>
        </p:spPr>
        <p:txBody>
          <a:bodyPr/>
          <a:lstStyle/>
          <a:p>
            <a:fld id="{0FAB87E4-7748-4117-92E5-790DAABEC644}" type="slidenum">
              <a:rPr lang="en-US" sz="1400" b="1" smtClean="0">
                <a:solidFill>
                  <a:schemeClr val="tx1"/>
                </a:solidFill>
              </a:rPr>
              <a:t>30</a:t>
            </a:fld>
            <a:endParaRPr lang="en-US" sz="1400" b="1" dirty="0">
              <a:solidFill>
                <a:schemeClr val="tx1"/>
              </a:solidFill>
            </a:endParaRPr>
          </a:p>
        </p:txBody>
      </p:sp>
      <p:sp>
        <p:nvSpPr>
          <p:cNvPr id="4" name="Lightning Bolt 3"/>
          <p:cNvSpPr/>
          <p:nvPr/>
        </p:nvSpPr>
        <p:spPr>
          <a:xfrm rot="9735065">
            <a:off x="8365206" y="2349162"/>
            <a:ext cx="2414012" cy="2793315"/>
          </a:xfrm>
          <a:prstGeom prst="lightningBolt">
            <a:avLst/>
          </a:prstGeom>
          <a:solidFill>
            <a:srgbClr val="FFFF00"/>
          </a:solidFill>
          <a:ln w="57150">
            <a:solidFill>
              <a:srgbClr val="0000FF"/>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15339" y="5285811"/>
            <a:ext cx="11808591" cy="1159212"/>
          </a:xfrm>
          <a:noFill/>
          <a:ln w="76200">
            <a:solidFill>
              <a:srgbClr val="950543"/>
            </a:solidFill>
          </a:ln>
          <a:effectLst>
            <a:glow rad="76200">
              <a:srgbClr val="95F1FD"/>
            </a:glow>
          </a:effectLst>
          <a:scene3d>
            <a:camera prst="orthographicFront"/>
            <a:lightRig rig="threePt" dir="t"/>
          </a:scene3d>
          <a:sp3d>
            <a:bevelT w="152400" h="50800" prst="softRound"/>
          </a:sp3d>
        </p:spPr>
        <p:txBody>
          <a:bodyPr anchor="t">
            <a:noAutofit/>
            <a:sp3d extrusionH="57150">
              <a:bevelT w="38100" h="38100" prst="angle"/>
            </a:sp3d>
          </a:bodyPr>
          <a:lstStyle/>
          <a:p>
            <a:pPr algn="ctr"/>
            <a:r>
              <a:rPr lang="en-US" sz="3600" i="1" dirty="0">
                <a:solidFill>
                  <a:schemeClr val="tx1">
                    <a:lumMod val="65000"/>
                    <a:lumOff val="35000"/>
                  </a:schemeClr>
                </a:solidFill>
                <a:effectLst>
                  <a:glow rad="50800">
                    <a:srgbClr val="00CC00"/>
                  </a:glow>
                </a:effectLst>
                <a:latin typeface="Georgia" panose="02040502050405020303" pitchFamily="18" charset="0"/>
              </a:rPr>
              <a:t>When man declares darkness occurs </a:t>
            </a:r>
            <a:r>
              <a:rPr lang="en-US" sz="3600" b="1" i="1" dirty="0">
                <a:solidFill>
                  <a:srgbClr val="FF00FF"/>
                </a:solidFill>
                <a:effectLst>
                  <a:glow rad="50800">
                    <a:srgbClr val="00CC00"/>
                  </a:glow>
                </a:effectLst>
                <a:latin typeface="Georgia" panose="02040502050405020303" pitchFamily="18" charset="0"/>
              </a:rPr>
              <a:t>before sunset, </a:t>
            </a:r>
            <a:br>
              <a:rPr lang="en-US" sz="3600" b="1" i="1" dirty="0">
                <a:solidFill>
                  <a:srgbClr val="FF00FF"/>
                </a:solidFill>
                <a:effectLst>
                  <a:glow rad="50800">
                    <a:srgbClr val="00CC00"/>
                  </a:glow>
                </a:effectLst>
                <a:latin typeface="Georgia" panose="02040502050405020303" pitchFamily="18" charset="0"/>
              </a:rPr>
            </a:br>
            <a:r>
              <a:rPr lang="en-US" sz="3600" i="1" dirty="0">
                <a:solidFill>
                  <a:schemeClr val="tx1">
                    <a:lumMod val="65000"/>
                    <a:lumOff val="35000"/>
                  </a:schemeClr>
                </a:solidFill>
                <a:effectLst>
                  <a:glow rad="50800">
                    <a:srgbClr val="00CC00"/>
                  </a:glow>
                </a:effectLst>
                <a:latin typeface="Georgia" panose="02040502050405020303" pitchFamily="18" charset="0"/>
              </a:rPr>
              <a:t>is this a </a:t>
            </a:r>
            <a:r>
              <a:rPr lang="en-US" sz="3600" b="1" i="1" u="sng" dirty="0">
                <a:solidFill>
                  <a:srgbClr val="FF00FF"/>
                </a:solidFill>
                <a:effectLst>
                  <a:glow rad="50800">
                    <a:srgbClr val="00CC00"/>
                  </a:glow>
                </a:effectLst>
                <a:latin typeface="Georgia" panose="02040502050405020303" pitchFamily="18" charset="0"/>
              </a:rPr>
              <a:t>confusion</a:t>
            </a:r>
            <a:r>
              <a:rPr lang="en-US" sz="3600" i="1" dirty="0">
                <a:solidFill>
                  <a:schemeClr val="tx1">
                    <a:lumMod val="65000"/>
                    <a:lumOff val="35000"/>
                  </a:schemeClr>
                </a:solidFill>
                <a:effectLst>
                  <a:glow rad="50800">
                    <a:srgbClr val="00CC00"/>
                  </a:glow>
                </a:effectLst>
                <a:latin typeface="Georgia" panose="02040502050405020303" pitchFamily="18" charset="0"/>
              </a:rPr>
              <a:t> of </a:t>
            </a:r>
            <a:r>
              <a:rPr lang="en-US" sz="3600" i="1" dirty="0">
                <a:solidFill>
                  <a:srgbClr val="0000FF"/>
                </a:solidFill>
                <a:effectLst>
                  <a:glow rad="50800">
                    <a:srgbClr val="00CC00"/>
                  </a:glow>
                </a:effectLst>
                <a:latin typeface="Georgia" panose="02040502050405020303" pitchFamily="18" charset="0"/>
              </a:rPr>
              <a:t>Yahuah’s</a:t>
            </a:r>
            <a:r>
              <a:rPr lang="en-US" sz="3600" i="1" dirty="0">
                <a:solidFill>
                  <a:schemeClr val="tx1">
                    <a:lumMod val="65000"/>
                    <a:lumOff val="35000"/>
                  </a:schemeClr>
                </a:solidFill>
                <a:effectLst>
                  <a:glow rad="50800">
                    <a:srgbClr val="00CC00"/>
                  </a:glow>
                </a:effectLst>
                <a:latin typeface="Georgia" panose="02040502050405020303" pitchFamily="18" charset="0"/>
              </a:rPr>
              <a:t> </a:t>
            </a:r>
            <a:r>
              <a:rPr lang="en-US" sz="3600" i="1" dirty="0">
                <a:solidFill>
                  <a:srgbClr val="0000FF"/>
                </a:solidFill>
                <a:effectLst>
                  <a:glow rad="50800">
                    <a:srgbClr val="00CC00"/>
                  </a:glow>
                </a:effectLst>
                <a:latin typeface="Georgia" panose="02040502050405020303" pitchFamily="18" charset="0"/>
              </a:rPr>
              <a:t>Covenant</a:t>
            </a:r>
            <a:r>
              <a:rPr lang="en-US" sz="3600" i="1" dirty="0">
                <a:solidFill>
                  <a:schemeClr val="tx1">
                    <a:lumMod val="65000"/>
                    <a:lumOff val="35000"/>
                  </a:schemeClr>
                </a:solidFill>
                <a:effectLst>
                  <a:glow rad="50800">
                    <a:srgbClr val="00CC00"/>
                  </a:glow>
                </a:effectLst>
                <a:latin typeface="Georgia" panose="02040502050405020303" pitchFamily="18" charset="0"/>
              </a:rPr>
              <a:t> of the day?</a:t>
            </a:r>
          </a:p>
        </p:txBody>
      </p:sp>
    </p:spTree>
    <p:extLst>
      <p:ext uri="{BB962C8B-B14F-4D97-AF65-F5344CB8AC3E}">
        <p14:creationId xmlns:p14="http://schemas.microsoft.com/office/powerpoint/2010/main" val="3427873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par>
                                <p:cTn id="8" presetID="45" presetClass="entr" presetSubtype="0" fill="hold" grpId="0" nodeType="withEffect">
                                  <p:stCondLst>
                                    <p:cond delay="4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8)">
                                      <p:cBhvr>
                                        <p:cTn id="17" dur="1500"/>
                                        <p:tgtEl>
                                          <p:spTgt spid="3">
                                            <p:bg/>
                                          </p:spTgt>
                                        </p:tgtEl>
                                      </p:cBhvr>
                                    </p:animEffect>
                                  </p:childTnLst>
                                </p:cTn>
                              </p:par>
                              <p:par>
                                <p:cTn id="18" presetID="21" presetClass="entr" presetSubtype="8" fill="hold" grpId="0" nodeType="withEffect">
                                  <p:stCondLst>
                                    <p:cond delay="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8)">
                                      <p:cBhvr>
                                        <p:cTn id="2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0" y="97277"/>
            <a:ext cx="8900160" cy="1325563"/>
          </a:xfrm>
        </p:spPr>
        <p:txBody>
          <a:bodyPr>
            <a:scene3d>
              <a:camera prst="orthographicFront"/>
              <a:lightRig rig="threePt" dir="t"/>
            </a:scene3d>
            <a:sp3d extrusionH="57150">
              <a:bevelT w="38100" h="38100" prst="angle"/>
            </a:sp3d>
          </a:bodyPr>
          <a:lstStyle/>
          <a:p>
            <a:pPr algn="ctr"/>
            <a:r>
              <a:rPr lang="en-US" b="1" dirty="0">
                <a:ln w="1905">
                  <a:solidFill>
                    <a:srgbClr val="002060"/>
                  </a:solidFill>
                </a:ln>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a:innerShdw blurRad="69850" dist="43180" dir="5400000">
                    <a:srgbClr val="000000">
                      <a:alpha val="65000"/>
                    </a:srgbClr>
                  </a:innerShdw>
                </a:effectLst>
                <a:latin typeface="Ravie" pitchFamily="82" charset="0"/>
              </a:rPr>
              <a:t>A Complicated Problem Needing a Solution!</a:t>
            </a:r>
            <a:endParaRPr lang="en-US" dirty="0">
              <a:gradFill>
                <a:gsLst>
                  <a:gs pos="0">
                    <a:srgbClr val="FBEAC7"/>
                  </a:gs>
                  <a:gs pos="17999">
                    <a:srgbClr val="FEE7F2"/>
                  </a:gs>
                  <a:gs pos="36000">
                    <a:srgbClr val="FAC77D"/>
                  </a:gs>
                  <a:gs pos="61000">
                    <a:srgbClr val="FBA97D"/>
                  </a:gs>
                  <a:gs pos="82001">
                    <a:srgbClr val="FBD49C"/>
                  </a:gs>
                  <a:gs pos="100000">
                    <a:srgbClr val="FEE7F2"/>
                  </a:gs>
                </a:gsLst>
                <a:lin ang="16200000" scaled="0"/>
              </a:gradFill>
            </a:endParaRPr>
          </a:p>
        </p:txBody>
      </p:sp>
      <p:sp>
        <p:nvSpPr>
          <p:cNvPr id="3" name="Content Placeholder 2"/>
          <p:cNvSpPr>
            <a:spLocks noGrp="1"/>
          </p:cNvSpPr>
          <p:nvPr>
            <p:ph idx="1"/>
          </p:nvPr>
        </p:nvSpPr>
        <p:spPr>
          <a:xfrm>
            <a:off x="805107" y="1401403"/>
            <a:ext cx="10808118" cy="3273437"/>
          </a:xfrm>
        </p:spPr>
        <p:txBody>
          <a:bodyPr>
            <a:normAutofit fontScale="92500"/>
            <a:scene3d>
              <a:camera prst="orthographicFront"/>
              <a:lightRig rig="threePt" dir="t"/>
            </a:scene3d>
            <a:sp3d extrusionH="57150">
              <a:bevelT w="38100" h="38100" prst="angle"/>
            </a:sp3d>
          </a:bodyPr>
          <a:lstStyle/>
          <a:p>
            <a:pPr marL="0" indent="0">
              <a:buNone/>
            </a:pPr>
            <a:r>
              <a:rPr lang="en-US" dirty="0">
                <a:effectLst>
                  <a:glow rad="127000">
                    <a:schemeClr val="bg1"/>
                  </a:glow>
                </a:effectLst>
              </a:rPr>
              <a:t>If sunset theory wants to have Tishri 10 as the Day of Atonement then </a:t>
            </a:r>
            <a:br>
              <a:rPr lang="en-US" dirty="0">
                <a:effectLst>
                  <a:glow rad="127000">
                    <a:schemeClr val="bg1"/>
                  </a:glow>
                </a:effectLst>
              </a:rPr>
            </a:br>
            <a:r>
              <a:rPr lang="en-US" dirty="0">
                <a:effectLst>
                  <a:glow rad="127000">
                    <a:schemeClr val="bg1"/>
                  </a:glow>
                </a:effectLst>
              </a:rPr>
              <a:t>“this theory” has no choice but to claim that Tishri 9 has </a:t>
            </a:r>
            <a:r>
              <a:rPr lang="en-US" u="sng" dirty="0">
                <a:effectLst>
                  <a:glow rad="127000">
                    <a:srgbClr val="FFFF00"/>
                  </a:glow>
                </a:effectLst>
              </a:rPr>
              <a:t>two</a:t>
            </a:r>
            <a:r>
              <a:rPr lang="en-US" dirty="0">
                <a:effectLst>
                  <a:glow rad="127000">
                    <a:schemeClr val="bg1"/>
                  </a:glow>
                </a:effectLst>
              </a:rPr>
              <a:t> evenings like this: </a:t>
            </a:r>
          </a:p>
          <a:p>
            <a:pPr marL="514350" indent="-514350">
              <a:buClr>
                <a:srgbClr val="00FF99"/>
              </a:buClr>
              <a:buAutoNum type="arabicPeriod"/>
            </a:pPr>
            <a:r>
              <a:rPr lang="en-US" dirty="0">
                <a:effectLst>
                  <a:glow rad="101600">
                    <a:schemeClr val="accent6">
                      <a:satMod val="175000"/>
                      <a:alpha val="40000"/>
                    </a:schemeClr>
                  </a:glow>
                </a:effectLst>
              </a:rPr>
              <a:t>An “evening” after the sunset of Tishri 8 </a:t>
            </a:r>
            <a:r>
              <a:rPr lang="en-US" u="sng" dirty="0">
                <a:effectLst>
                  <a:glow rad="101600">
                    <a:schemeClr val="accent6">
                      <a:satMod val="175000"/>
                      <a:alpha val="40000"/>
                    </a:schemeClr>
                  </a:glow>
                </a:effectLst>
              </a:rPr>
              <a:t>that</a:t>
            </a:r>
            <a:r>
              <a:rPr lang="en-US" dirty="0">
                <a:effectLst>
                  <a:glow rad="101600">
                    <a:schemeClr val="accent6">
                      <a:satMod val="175000"/>
                      <a:alpha val="40000"/>
                    </a:schemeClr>
                  </a:glow>
                </a:effectLst>
              </a:rPr>
              <a:t> </a:t>
            </a:r>
            <a:r>
              <a:rPr lang="en-US" b="1" u="sng" dirty="0">
                <a:ln>
                  <a:solidFill>
                    <a:srgbClr val="0070C0"/>
                  </a:solidFill>
                </a:ln>
                <a:solidFill>
                  <a:srgbClr val="002060"/>
                </a:solidFill>
                <a:effectLst>
                  <a:glow rad="101600">
                    <a:schemeClr val="accent6">
                      <a:satMod val="175000"/>
                      <a:alpha val="40000"/>
                    </a:schemeClr>
                  </a:glow>
                </a:effectLst>
              </a:rPr>
              <a:t>BEGINS</a:t>
            </a:r>
            <a:r>
              <a:rPr lang="en-US" b="1" dirty="0">
                <a:ln>
                  <a:solidFill>
                    <a:srgbClr val="0070C0"/>
                  </a:solidFill>
                </a:ln>
                <a:solidFill>
                  <a:srgbClr val="002060"/>
                </a:solidFill>
                <a:effectLst>
                  <a:glow rad="101600">
                    <a:schemeClr val="accent6">
                      <a:satMod val="175000"/>
                      <a:alpha val="40000"/>
                    </a:schemeClr>
                  </a:glow>
                </a:effectLst>
              </a:rPr>
              <a:t> </a:t>
            </a:r>
            <a:r>
              <a:rPr lang="en-US" u="sng" dirty="0">
                <a:effectLst>
                  <a:glow rad="101600">
                    <a:schemeClr val="accent6">
                      <a:satMod val="175000"/>
                      <a:alpha val="40000"/>
                    </a:schemeClr>
                  </a:glow>
                </a:effectLst>
              </a:rPr>
              <a:t>the 9</a:t>
            </a:r>
            <a:r>
              <a:rPr lang="en-US" u="sng" baseline="30000" dirty="0">
                <a:effectLst>
                  <a:glow rad="101600">
                    <a:schemeClr val="accent6">
                      <a:satMod val="175000"/>
                      <a:alpha val="40000"/>
                    </a:schemeClr>
                  </a:glow>
                </a:effectLst>
              </a:rPr>
              <a:t>th</a:t>
            </a:r>
            <a:r>
              <a:rPr lang="en-US" u="sng" dirty="0">
                <a:effectLst>
                  <a:glow rad="101600">
                    <a:schemeClr val="accent6">
                      <a:satMod val="175000"/>
                      <a:alpha val="40000"/>
                    </a:schemeClr>
                  </a:glow>
                </a:effectLst>
              </a:rPr>
              <a:t> day</a:t>
            </a:r>
            <a:r>
              <a:rPr lang="en-US" dirty="0">
                <a:effectLst>
                  <a:glow rad="101600">
                    <a:schemeClr val="accent6">
                      <a:satMod val="175000"/>
                      <a:alpha val="40000"/>
                    </a:schemeClr>
                  </a:glow>
                </a:effectLst>
              </a:rPr>
              <a:t>  … </a:t>
            </a:r>
          </a:p>
          <a:p>
            <a:pPr marL="514350" indent="-514350">
              <a:buClr>
                <a:srgbClr val="00FF99"/>
              </a:buClr>
              <a:buAutoNum type="arabicPeriod"/>
            </a:pPr>
            <a:r>
              <a:rPr lang="en-US" b="1" dirty="0">
                <a:effectLst>
                  <a:glow rad="101600">
                    <a:schemeClr val="accent2">
                      <a:satMod val="175000"/>
                      <a:alpha val="40000"/>
                    </a:schemeClr>
                  </a:glow>
                </a:effectLst>
              </a:rPr>
              <a:t>and</a:t>
            </a:r>
            <a:r>
              <a:rPr lang="en-US" dirty="0">
                <a:effectLst>
                  <a:glow rad="101600">
                    <a:schemeClr val="accent2">
                      <a:satMod val="175000"/>
                      <a:alpha val="40000"/>
                    </a:schemeClr>
                  </a:glow>
                </a:effectLst>
              </a:rPr>
              <a:t> an “evening mixture of light and darkness” </a:t>
            </a:r>
            <a:r>
              <a:rPr lang="en-US" u="sng" dirty="0">
                <a:effectLst>
                  <a:glow rad="101600">
                    <a:schemeClr val="accent2">
                      <a:satMod val="175000"/>
                      <a:alpha val="40000"/>
                    </a:schemeClr>
                  </a:glow>
                </a:effectLst>
              </a:rPr>
              <a:t>PRIOR TO AND DURING </a:t>
            </a:r>
            <a:br>
              <a:rPr lang="en-US" dirty="0">
                <a:effectLst>
                  <a:glow rad="101600">
                    <a:schemeClr val="accent2">
                      <a:satMod val="175000"/>
                      <a:alpha val="40000"/>
                    </a:schemeClr>
                  </a:glow>
                </a:effectLst>
              </a:rPr>
            </a:br>
            <a:r>
              <a:rPr lang="en-US" dirty="0">
                <a:effectLst>
                  <a:glow rad="101600">
                    <a:schemeClr val="accent2">
                      <a:satMod val="175000"/>
                      <a:alpha val="40000"/>
                    </a:schemeClr>
                  </a:glow>
                </a:effectLst>
              </a:rPr>
              <a:t>		the sunset on Tishri 9 </a:t>
            </a:r>
            <a:r>
              <a:rPr lang="en-US" u="sng" dirty="0">
                <a:effectLst>
                  <a:glow rad="101600">
                    <a:schemeClr val="accent2">
                      <a:satMod val="175000"/>
                      <a:alpha val="40000"/>
                    </a:schemeClr>
                  </a:glow>
                </a:effectLst>
              </a:rPr>
              <a:t>to</a:t>
            </a:r>
            <a:r>
              <a:rPr lang="en-US" dirty="0">
                <a:effectLst>
                  <a:glow rad="101600">
                    <a:schemeClr val="accent2">
                      <a:satMod val="175000"/>
                      <a:alpha val="40000"/>
                    </a:schemeClr>
                  </a:glow>
                </a:effectLst>
              </a:rPr>
              <a:t> </a:t>
            </a:r>
            <a:r>
              <a:rPr lang="en-US" b="1" u="sng" dirty="0">
                <a:ln>
                  <a:solidFill>
                    <a:schemeClr val="accent2">
                      <a:lumMod val="50000"/>
                    </a:schemeClr>
                  </a:solidFill>
                </a:ln>
                <a:solidFill>
                  <a:srgbClr val="FF0000"/>
                </a:solidFill>
                <a:effectLst>
                  <a:glow rad="101600">
                    <a:schemeClr val="accent2">
                      <a:satMod val="175000"/>
                      <a:alpha val="40000"/>
                    </a:schemeClr>
                  </a:glow>
                </a:effectLst>
              </a:rPr>
              <a:t>END</a:t>
            </a:r>
            <a:r>
              <a:rPr lang="en-US" b="1" dirty="0">
                <a:ln>
                  <a:solidFill>
                    <a:schemeClr val="accent2">
                      <a:lumMod val="50000"/>
                    </a:schemeClr>
                  </a:solidFill>
                </a:ln>
                <a:solidFill>
                  <a:srgbClr val="FFC000"/>
                </a:solidFill>
                <a:effectLst>
                  <a:glow rad="101600">
                    <a:schemeClr val="accent2">
                      <a:satMod val="175000"/>
                      <a:alpha val="40000"/>
                    </a:schemeClr>
                  </a:glow>
                </a:effectLst>
              </a:rPr>
              <a:t> </a:t>
            </a:r>
            <a:r>
              <a:rPr lang="en-US" u="sng" dirty="0">
                <a:effectLst>
                  <a:glow rad="101600">
                    <a:schemeClr val="accent2">
                      <a:satMod val="175000"/>
                      <a:alpha val="40000"/>
                    </a:schemeClr>
                  </a:glow>
                </a:effectLst>
              </a:rPr>
              <a:t>the 9</a:t>
            </a:r>
            <a:r>
              <a:rPr lang="en-US" u="sng" baseline="30000" dirty="0">
                <a:effectLst>
                  <a:glow rad="101600">
                    <a:schemeClr val="accent2">
                      <a:satMod val="175000"/>
                      <a:alpha val="40000"/>
                    </a:schemeClr>
                  </a:glow>
                </a:effectLst>
              </a:rPr>
              <a:t>th</a:t>
            </a:r>
            <a:r>
              <a:rPr lang="en-US" u="sng" dirty="0">
                <a:effectLst>
                  <a:glow rad="101600">
                    <a:schemeClr val="accent2">
                      <a:satMod val="175000"/>
                      <a:alpha val="40000"/>
                    </a:schemeClr>
                  </a:glow>
                </a:effectLst>
              </a:rPr>
              <a:t> day</a:t>
            </a:r>
            <a:r>
              <a:rPr lang="en-US" dirty="0">
                <a:effectLst>
                  <a:glow rad="101600">
                    <a:schemeClr val="accent2">
                      <a:satMod val="175000"/>
                      <a:alpha val="40000"/>
                    </a:schemeClr>
                  </a:glow>
                </a:effectLst>
              </a:rPr>
              <a:t>.</a:t>
            </a:r>
          </a:p>
          <a:p>
            <a:pPr marL="514350" indent="-514350">
              <a:buAutoNum type="arabicPeriod"/>
            </a:pPr>
            <a:r>
              <a:rPr lang="en-US" b="1" dirty="0">
                <a:ln>
                  <a:solidFill>
                    <a:srgbClr val="950543"/>
                  </a:solidFill>
                </a:ln>
                <a:effectLst>
                  <a:glow rad="127000">
                    <a:srgbClr val="FFCCFF"/>
                  </a:glow>
                </a:effectLst>
              </a:rPr>
              <a:t>Sunset Theory </a:t>
            </a:r>
            <a:r>
              <a:rPr lang="en-US" dirty="0">
                <a:effectLst>
                  <a:glow rad="127000">
                    <a:srgbClr val="FFCCFF"/>
                  </a:glow>
                </a:effectLst>
              </a:rPr>
              <a:t>would then be demanding </a:t>
            </a:r>
            <a:r>
              <a:rPr lang="en-US" b="1" dirty="0">
                <a:effectLst>
                  <a:glow rad="127000">
                    <a:srgbClr val="00FF99"/>
                  </a:glow>
                </a:effectLst>
              </a:rPr>
              <a:t>TWO EVENINGS, </a:t>
            </a:r>
            <a:r>
              <a:rPr lang="en-US" b="1" u="sng" dirty="0">
                <a:effectLst>
                  <a:glow rad="127000">
                    <a:srgbClr val="00FF99"/>
                  </a:glow>
                </a:effectLst>
              </a:rPr>
              <a:t>BACK TO BACK </a:t>
            </a:r>
            <a:br>
              <a:rPr lang="en-US" dirty="0">
                <a:effectLst>
                  <a:glow rad="127000">
                    <a:srgbClr val="00FF99"/>
                  </a:glow>
                </a:effectLst>
              </a:rPr>
            </a:br>
            <a:r>
              <a:rPr lang="en-US" dirty="0">
                <a:effectLst>
                  <a:glow rad="127000">
                    <a:srgbClr val="FFCCFF"/>
                  </a:glow>
                </a:effectLst>
              </a:rPr>
              <a:t>split by a sunset!  </a:t>
            </a:r>
            <a:endParaRPr lang="en-US" spc="300" dirty="0">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rgbClr val="FFCCFF"/>
                </a:glow>
              </a:effectLst>
              <a:latin typeface="Ravie" pitchFamily="82" charset="0"/>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31</a:t>
            </a:fld>
            <a:endParaRPr lang="en-US" dirty="0"/>
          </a:p>
        </p:txBody>
      </p:sp>
      <p:sp>
        <p:nvSpPr>
          <p:cNvPr id="7" name="Content Placeholder 2"/>
          <p:cNvSpPr txBox="1">
            <a:spLocks/>
          </p:cNvSpPr>
          <p:nvPr/>
        </p:nvSpPr>
        <p:spPr>
          <a:xfrm>
            <a:off x="5244029" y="4225112"/>
            <a:ext cx="6804750" cy="2450250"/>
          </a:xfrm>
          <a:prstGeom prst="rect">
            <a:avLst/>
          </a:prstGeom>
        </p:spPr>
        <p:txBody>
          <a:bodyPr vert="horz" lIns="91440" tIns="45720" rIns="91440" bIns="45720" rtlCol="0">
            <a:normAutofit fontScale="85000" lnSpcReduction="10000"/>
            <a:scene3d>
              <a:camera prst="orthographicFront"/>
              <a:lightRig rig="threePt" dir="t"/>
            </a:scene3d>
            <a:sp3d extrusionH="57150">
              <a:bevelT w="38100" h="38100" prst="angle"/>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Font typeface="Arial" panose="020B0604020202020204" pitchFamily="34" charset="0"/>
              <a:buNone/>
            </a:pP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Who ever heard of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any day having </a:t>
            </a:r>
            <a:b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br>
            <a:r>
              <a:rPr lang="en-US" sz="4000" b="1" spc="300" dirty="0">
                <a:ln w="1905">
                  <a:solidFill>
                    <a:srgbClr val="002060"/>
                  </a:solidFill>
                </a:ln>
                <a:gradFill flip="none" rotWithShape="1">
                  <a:gsLst>
                    <a:gs pos="0">
                      <a:srgbClr val="000082"/>
                    </a:gs>
                    <a:gs pos="30000">
                      <a:srgbClr val="66008F"/>
                    </a:gs>
                    <a:gs pos="64999">
                      <a:srgbClr val="BA0066"/>
                    </a:gs>
                    <a:gs pos="89999">
                      <a:srgbClr val="FF0000"/>
                    </a:gs>
                    <a:gs pos="100000">
                      <a:srgbClr val="FF8200"/>
                    </a:gs>
                  </a:gsLst>
                  <a:path path="circle">
                    <a:fillToRect l="100000" t="100000"/>
                  </a:path>
                  <a:tileRect r="-100000" b="-100000"/>
                </a:gradFill>
                <a:effectLst>
                  <a:glow rad="127000">
                    <a:schemeClr val="accent2">
                      <a:lumMod val="20000"/>
                      <a:lumOff val="80000"/>
                    </a:schemeClr>
                  </a:glow>
                  <a:innerShdw blurRad="69850" dist="43180" dir="5400000">
                    <a:srgbClr val="000000">
                      <a:alpha val="65000"/>
                    </a:srgbClr>
                  </a:innerShdw>
                </a:effectLst>
                <a:latin typeface="Ravie" pitchFamily="82" charset="0"/>
              </a:rPr>
              <a:t>2 evenings?</a:t>
            </a:r>
          </a:p>
          <a:p>
            <a:pPr marL="0" indent="0">
              <a:buFont typeface="Arial" panose="020B0604020202020204" pitchFamily="34" charset="0"/>
              <a:buNone/>
            </a:pP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52909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500"/>
                                        <p:tgtEl>
                                          <p:spTgt spid="3">
                                            <p:txEl>
                                              <p:pRg st="3" end="3"/>
                                            </p:txEl>
                                          </p:spTgt>
                                        </p:tgtEl>
                                      </p:cBhvr>
                                    </p:animEffect>
                                    <p:anim calcmode="lin" valueType="num">
                                      <p:cBhvr>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9052560" cy="1808480"/>
          </a:xfrm>
        </p:spPr>
        <p:txBody>
          <a:bodyPr>
            <a:noAutofit/>
            <a:scene3d>
              <a:camera prst="orthographicFront"/>
              <a:lightRig rig="threePt" dir="t"/>
            </a:scene3d>
            <a:sp3d extrusionH="57150">
              <a:bevelT w="82550" h="38100" prst="coolSlant"/>
            </a:sp3d>
          </a:bodyPr>
          <a:lstStyle/>
          <a:p>
            <a:pPr algn="ct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A  Solution </a:t>
            </a:r>
            <a:b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br>
            <a:r>
              <a:rPr lang="en-US" sz="6000" b="1" spc="300" dirty="0">
                <a:ln w="1905">
                  <a:solidFill>
                    <a:srgbClr val="002060"/>
                  </a:solidFill>
                </a:ln>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rPr>
              <a:t>to  the  Problem!</a:t>
            </a:r>
            <a:endParaRPr lang="en-US" sz="6000" spc="300" dirty="0">
              <a:solidFill>
                <a:srgbClr val="009999"/>
              </a:solidFill>
              <a:effectLst>
                <a:glow rad="76200">
                  <a:schemeClr val="accent4">
                    <a:lumMod val="20000"/>
                    <a:lumOff val="80000"/>
                  </a:schemeClr>
                </a:glow>
                <a:innerShdw blurRad="69850" dist="43180" dir="5400000">
                  <a:srgbClr val="000000">
                    <a:alpha val="65000"/>
                  </a:srgbClr>
                </a:innerShdw>
              </a:effectLst>
              <a:latin typeface="Algerian" pitchFamily="82" charset="0"/>
            </a:endParaRPr>
          </a:p>
        </p:txBody>
      </p:sp>
      <p:sp>
        <p:nvSpPr>
          <p:cNvPr id="3" name="Content Placeholder 2"/>
          <p:cNvSpPr>
            <a:spLocks noGrp="1"/>
          </p:cNvSpPr>
          <p:nvPr>
            <p:ph idx="1"/>
          </p:nvPr>
        </p:nvSpPr>
        <p:spPr>
          <a:xfrm>
            <a:off x="110116" y="1958452"/>
            <a:ext cx="9206604" cy="3731147"/>
          </a:xfrm>
        </p:spPr>
        <p:txBody>
          <a:bodyPr>
            <a:normAutofit fontScale="92500" lnSpcReduction="10000"/>
            <a:scene3d>
              <a:camera prst="orthographicFront"/>
              <a:lightRig rig="threePt" dir="t"/>
            </a:scene3d>
            <a:sp3d extrusionH="57150">
              <a:bevelT h="25400" prst="softRound"/>
            </a:sp3d>
          </a:bodyPr>
          <a:lstStyle/>
          <a:p>
            <a:pPr marL="0" indent="0" algn="ctr">
              <a:lnSpc>
                <a:spcPct val="100000"/>
              </a:lnSpc>
              <a:buNone/>
            </a:pP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Yahuah’s Covenant Calendar requires Tishri 9 to need only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1 evening (not 2) to honor the celebration guidelines </a:t>
            </a:r>
            <a:b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b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for Tishri 10!</a:t>
            </a: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32</a:t>
            </a:fld>
            <a:endParaRPr lang="en-US" dirty="0"/>
          </a:p>
        </p:txBody>
      </p:sp>
      <p:pic>
        <p:nvPicPr>
          <p:cNvPr id="1030" name="Picture 6" descr="F:\Art on Desktop - 1\All white man clip art\3d white people\3d people light went on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112" y="2812209"/>
            <a:ext cx="2536304" cy="2536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185" y="5427699"/>
            <a:ext cx="11489205" cy="120032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Next, we will be examining every segment of verse 32 for </a:t>
            </a:r>
            <a:b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b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a complete understanding of the </a:t>
            </a:r>
            <a:r>
              <a:rPr lang="en-US" sz="3600" b="1" u="sng"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true</a:t>
            </a:r>
            <a:r>
              <a:rPr lang="en-US" sz="3600" b="1" dirty="0">
                <a:ln w="1905">
                  <a:solidFill>
                    <a:srgbClr val="FF9900"/>
                  </a:solidFill>
                </a:ln>
                <a:solidFill>
                  <a:schemeClr val="accent4">
                    <a:lumMod val="40000"/>
                    <a:lumOff val="60000"/>
                  </a:schemeClr>
                </a:solidFill>
                <a:effectLst>
                  <a:innerShdw blurRad="69850" dist="43180" dir="5400000">
                    <a:srgbClr val="000000">
                      <a:alpha val="65000"/>
                    </a:srgbClr>
                  </a:innerShdw>
                </a:effectLst>
              </a:rPr>
              <a:t> context of this verse.</a:t>
            </a:r>
            <a:endParaRPr lang="en-US" sz="3600" b="1" cap="none" spc="0" dirty="0">
              <a:ln w="1905">
                <a:solidFill>
                  <a:srgbClr val="FF9900"/>
                </a:solidFill>
              </a:ln>
              <a:solidFill>
                <a:schemeClr val="accent4">
                  <a:lumMod val="40000"/>
                  <a:lumOff val="60000"/>
                </a:schemeClr>
              </a:solidFill>
              <a:effectLst>
                <a:innerShdw blurRad="69850" dist="43180" dir="5400000">
                  <a:srgbClr val="000000">
                    <a:alpha val="65000"/>
                  </a:srgbClr>
                </a:innerShdw>
              </a:effectLst>
            </a:endParaRPr>
          </a:p>
        </p:txBody>
      </p:sp>
      <p:pic>
        <p:nvPicPr>
          <p:cNvPr id="1034" name="Picture 10" descr="C:\Users\Rae\Desktop\bible &amp; boy 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512" y="172831"/>
            <a:ext cx="3048000" cy="2598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49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wipe(up)">
                                      <p:cBhvr>
                                        <p:cTn id="13" dur="175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8605" y="921100"/>
            <a:ext cx="10554789" cy="4184299"/>
          </a:xfrm>
          <a:noFill/>
        </p:spPr>
        <p:txBody>
          <a:bodyPr anchor="ctr">
            <a:normAutofit/>
            <a:scene3d>
              <a:camera prst="orthographicFront"/>
              <a:lightRig rig="threePt" dir="t"/>
            </a:scene3d>
            <a:sp3d extrusionH="57150">
              <a:bevelT w="38100" h="38100"/>
            </a:sp3d>
          </a:bodyPr>
          <a:lstStyle/>
          <a:p>
            <a:pPr>
              <a:spcAft>
                <a:spcPts val="1200"/>
              </a:spcAft>
            </a:pPr>
            <a:r>
              <a:rPr lang="en-US" sz="2800" dirty="0">
                <a:solidFill>
                  <a:schemeClr val="tx1">
                    <a:lumMod val="95000"/>
                    <a:lumOff val="5000"/>
                  </a:schemeClr>
                </a:solidFill>
              </a:rPr>
              <a:t>There are </a:t>
            </a:r>
            <a:r>
              <a:rPr lang="en-US" sz="2800" b="1" dirty="0">
                <a:solidFill>
                  <a:srgbClr val="FF00FF"/>
                </a:solidFill>
              </a:rPr>
              <a:t>2</a:t>
            </a:r>
            <a:r>
              <a:rPr lang="en-US" sz="2800" dirty="0">
                <a:solidFill>
                  <a:schemeClr val="tx1">
                    <a:lumMod val="95000"/>
                    <a:lumOff val="5000"/>
                  </a:schemeClr>
                </a:solidFill>
              </a:rPr>
              <a:t> times when, by </a:t>
            </a:r>
            <a:r>
              <a:rPr lang="en-US" sz="2800" b="1" dirty="0">
                <a:solidFill>
                  <a:srgbClr val="0000FF"/>
                </a:solidFill>
              </a:rPr>
              <a:t>Divine</a:t>
            </a:r>
            <a:r>
              <a:rPr lang="en-US" sz="2800" dirty="0">
                <a:solidFill>
                  <a:schemeClr val="tx1">
                    <a:lumMod val="95000"/>
                    <a:lumOff val="5000"/>
                  </a:schemeClr>
                </a:solidFill>
              </a:rPr>
              <a:t> intervention, it became dark during the time when the sun was high in the sky! </a:t>
            </a:r>
            <a:br>
              <a:rPr lang="en-US" sz="2800" dirty="0">
                <a:solidFill>
                  <a:schemeClr val="tx1">
                    <a:lumMod val="95000"/>
                    <a:lumOff val="5000"/>
                  </a:schemeClr>
                </a:solidFill>
              </a:rPr>
            </a:br>
            <a:r>
              <a:rPr lang="en-US" sz="2800" dirty="0">
                <a:solidFill>
                  <a:schemeClr val="tx1">
                    <a:lumMod val="95000"/>
                    <a:lumOff val="5000"/>
                  </a:schemeClr>
                </a:solidFill>
              </a:rPr>
              <a:t>The 3</a:t>
            </a:r>
            <a:r>
              <a:rPr lang="en-US" sz="2800" baseline="30000" dirty="0">
                <a:solidFill>
                  <a:schemeClr val="tx1">
                    <a:lumMod val="95000"/>
                    <a:lumOff val="5000"/>
                  </a:schemeClr>
                </a:solidFill>
              </a:rPr>
              <a:t>rd</a:t>
            </a:r>
            <a:r>
              <a:rPr lang="en-US" sz="2800" dirty="0">
                <a:solidFill>
                  <a:schemeClr val="tx1">
                    <a:lumMod val="95000"/>
                    <a:lumOff val="5000"/>
                  </a:schemeClr>
                </a:solidFill>
              </a:rPr>
              <a:t> event is under question.</a:t>
            </a:r>
          </a:p>
          <a:p>
            <a:pPr marL="514350" indent="-514350">
              <a:buClr>
                <a:srgbClr val="FF00FF"/>
              </a:buClr>
              <a:buAutoNum type="arabicPeriod"/>
            </a:pPr>
            <a:r>
              <a:rPr lang="en-US" sz="2800" dirty="0">
                <a:solidFill>
                  <a:schemeClr val="tx1">
                    <a:lumMod val="95000"/>
                    <a:lumOff val="5000"/>
                  </a:schemeClr>
                </a:solidFill>
              </a:rPr>
              <a:t>When the plague of darkness blackened Egypt and Pharaoh’s heart!</a:t>
            </a:r>
          </a:p>
          <a:p>
            <a:pPr marL="514350" indent="-514350">
              <a:buClr>
                <a:srgbClr val="FF00FF"/>
              </a:buClr>
              <a:buAutoNum type="arabicPeriod"/>
            </a:pPr>
            <a:r>
              <a:rPr lang="en-US" sz="2800" dirty="0">
                <a:solidFill>
                  <a:schemeClr val="tx1">
                    <a:lumMod val="95000"/>
                    <a:lumOff val="5000"/>
                  </a:schemeClr>
                </a:solidFill>
              </a:rPr>
              <a:t>When at Golgotha with </a:t>
            </a:r>
            <a:r>
              <a:rPr lang="en-US" sz="2800" b="1" dirty="0" err="1">
                <a:solidFill>
                  <a:srgbClr val="0000FF"/>
                </a:solidFill>
              </a:rPr>
              <a:t>Yahusha</a:t>
            </a:r>
            <a:r>
              <a:rPr lang="en-US" sz="2800" dirty="0">
                <a:solidFill>
                  <a:schemeClr val="tx1">
                    <a:lumMod val="95000"/>
                    <a:lumOff val="5000"/>
                  </a:schemeClr>
                </a:solidFill>
              </a:rPr>
              <a:t> hanging on the cross, it became dark from the 6</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 until the 9</a:t>
            </a:r>
            <a:r>
              <a:rPr lang="en-US" sz="2800" baseline="30000" dirty="0">
                <a:solidFill>
                  <a:schemeClr val="tx1">
                    <a:lumMod val="95000"/>
                    <a:lumOff val="5000"/>
                  </a:schemeClr>
                </a:solidFill>
              </a:rPr>
              <a:t>th</a:t>
            </a:r>
            <a:r>
              <a:rPr lang="en-US" sz="2800" dirty="0">
                <a:solidFill>
                  <a:schemeClr val="tx1">
                    <a:lumMod val="95000"/>
                    <a:lumOff val="5000"/>
                  </a:schemeClr>
                </a:solidFill>
              </a:rPr>
              <a:t> hour from Dawn.</a:t>
            </a:r>
          </a:p>
          <a:p>
            <a:pPr marL="514350" indent="-514350">
              <a:buAutoNum type="arabicPeriod"/>
            </a:pPr>
            <a:r>
              <a:rPr lang="en-US" sz="2800" dirty="0">
                <a:solidFill>
                  <a:schemeClr val="tx1">
                    <a:lumMod val="95000"/>
                    <a:lumOff val="5000"/>
                  </a:schemeClr>
                </a:solidFill>
              </a:rPr>
              <a:t>The dark day of May 19, 1780 in New England &amp; Canada. This event is definitely questionable and up for deep discussion.</a:t>
            </a:r>
          </a:p>
        </p:txBody>
      </p:sp>
      <p:sp>
        <p:nvSpPr>
          <p:cNvPr id="4" name="Lightning Bolt 3"/>
          <p:cNvSpPr/>
          <p:nvPr/>
        </p:nvSpPr>
        <p:spPr>
          <a:xfrm rot="5400000">
            <a:off x="5607124" y="133276"/>
            <a:ext cx="1048871" cy="985520"/>
          </a:xfrm>
          <a:prstGeom prst="lightningBolt">
            <a:avLst/>
          </a:prstGeom>
          <a:solidFill>
            <a:srgbClr val="FFFF00"/>
          </a:solidFill>
          <a:ln w="5715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12879" y="6378575"/>
            <a:ext cx="443477" cy="365125"/>
          </a:xfrm>
        </p:spPr>
        <p:txBody>
          <a:bodyPr/>
          <a:lstStyle/>
          <a:p>
            <a:fld id="{0FAB87E4-7748-4117-92E5-790DAABEC644}" type="slidenum">
              <a:rPr lang="en-US" sz="1400" b="1" smtClean="0">
                <a:solidFill>
                  <a:schemeClr val="tx1"/>
                </a:solidFill>
              </a:rPr>
              <a:t>33</a:t>
            </a:fld>
            <a:endParaRPr lang="en-US" sz="1400" b="1" dirty="0">
              <a:solidFill>
                <a:schemeClr val="tx1"/>
              </a:solidFill>
            </a:endParaRPr>
          </a:p>
        </p:txBody>
      </p:sp>
      <p:pic>
        <p:nvPicPr>
          <p:cNvPr id="5" name="Picture 8" descr="C:\Users\Rae\Desktop\Art on Desktop\white man clip art\3d white people\ques mark loose.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059636" y="4748160"/>
            <a:ext cx="1390650" cy="2033639"/>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677090" y="5129665"/>
            <a:ext cx="8880567" cy="1543277"/>
          </a:xfrm>
          <a:prstGeom prst="rect">
            <a:avLst/>
          </a:prstGeom>
          <a:noFill/>
        </p:spPr>
        <p:txBody>
          <a:bodyPr vert="horz" lIns="91440" tIns="45720" rIns="91440" bIns="45720" rtlCol="0" anchor="ctr">
            <a:noAutofit/>
            <a:scene3d>
              <a:camera prst="orthographicFront"/>
              <a:lightRig rig="threePt" dir="t"/>
            </a:scene3d>
            <a:sp3d extrusionH="57150">
              <a:bevelT w="38100" h="38100"/>
            </a:sp3d>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pPr>
            <a:r>
              <a:rPr lang="en-US" sz="3200" b="1" i="1" dirty="0">
                <a:solidFill>
                  <a:schemeClr val="tx1">
                    <a:lumMod val="95000"/>
                    <a:lumOff val="5000"/>
                  </a:schemeClr>
                </a:solidFill>
                <a:effectLst>
                  <a:glow rad="127000">
                    <a:srgbClr val="00CC00"/>
                  </a:glow>
                </a:effectLst>
                <a:latin typeface="Georgia" panose="02040502050405020303" pitchFamily="18" charset="0"/>
              </a:rPr>
              <a:t>How often have you seen darkness </a:t>
            </a:r>
            <a:br>
              <a:rPr lang="en-US" sz="3200" b="1" i="1" dirty="0">
                <a:solidFill>
                  <a:schemeClr val="tx1">
                    <a:lumMod val="95000"/>
                    <a:lumOff val="5000"/>
                  </a:schemeClr>
                </a:solidFill>
                <a:effectLst>
                  <a:glow rad="127000">
                    <a:srgbClr val="00CC00"/>
                  </a:glow>
                </a:effectLst>
                <a:latin typeface="Georgia" panose="02040502050405020303" pitchFamily="18" charset="0"/>
              </a:rPr>
            </a:br>
            <a:r>
              <a:rPr lang="en-US" sz="3200" b="1" i="1" dirty="0">
                <a:solidFill>
                  <a:schemeClr val="tx1">
                    <a:lumMod val="95000"/>
                    <a:lumOff val="5000"/>
                  </a:schemeClr>
                </a:solidFill>
                <a:effectLst>
                  <a:glow rad="127000">
                    <a:srgbClr val="00CC00"/>
                  </a:glow>
                </a:effectLst>
                <a:latin typeface="Georgia" panose="02040502050405020303" pitchFamily="18" charset="0"/>
              </a:rPr>
              <a:t>take over the sky when the sun is still directly shining on the land? </a:t>
            </a:r>
          </a:p>
        </p:txBody>
      </p:sp>
    </p:spTree>
    <p:extLst>
      <p:ext uri="{BB962C8B-B14F-4D97-AF65-F5344CB8AC3E}">
        <p14:creationId xmlns:p14="http://schemas.microsoft.com/office/powerpoint/2010/main" val="1067634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95F1FD"/>
            </a:gs>
            <a:gs pos="63000">
              <a:srgbClr val="FFFF00">
                <a:alpha val="57000"/>
              </a:srgbClr>
            </a:gs>
            <a:gs pos="100000">
              <a:srgbClr val="FF0066">
                <a:alpha val="56000"/>
              </a:srgb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9857" y="0"/>
            <a:ext cx="11185394" cy="6858000"/>
          </a:xfrm>
          <a:noFill/>
        </p:spPr>
        <p:txBody>
          <a:bodyPr anchor="ctr">
            <a:normAutofit/>
            <a:scene3d>
              <a:camera prst="orthographicFront"/>
              <a:lightRig rig="threePt" dir="t"/>
            </a:scene3d>
            <a:sp3d extrusionH="57150">
              <a:bevelT w="38100" h="38100"/>
            </a:sp3d>
          </a:bodyPr>
          <a:lstStyle/>
          <a:p>
            <a:r>
              <a:rPr lang="en-US" sz="3200" dirty="0">
                <a:solidFill>
                  <a:schemeClr val="tx2"/>
                </a:solidFill>
              </a:rPr>
              <a:t>It makes no sense whatsoever to have the Day of Atonement </a:t>
            </a:r>
            <a:br>
              <a:rPr lang="en-US" sz="3200" dirty="0">
                <a:solidFill>
                  <a:schemeClr val="tx2"/>
                </a:solidFill>
              </a:rPr>
            </a:br>
            <a:r>
              <a:rPr lang="en-US" sz="3200" dirty="0">
                <a:solidFill>
                  <a:schemeClr val="tx2"/>
                </a:solidFill>
              </a:rPr>
              <a:t>start at sunset. By default of </a:t>
            </a:r>
            <a:r>
              <a:rPr lang="en-US" sz="3200" u="sng" dirty="0">
                <a:solidFill>
                  <a:schemeClr val="tx2"/>
                </a:solidFill>
              </a:rPr>
              <a:t>sunset theory characteristics</a:t>
            </a:r>
            <a:r>
              <a:rPr lang="en-US" sz="3200" dirty="0">
                <a:solidFill>
                  <a:schemeClr val="tx2"/>
                </a:solidFill>
              </a:rPr>
              <a:t>, </a:t>
            </a:r>
            <a:br>
              <a:rPr lang="en-US" sz="3200" dirty="0">
                <a:solidFill>
                  <a:schemeClr val="tx2"/>
                </a:solidFill>
              </a:rPr>
            </a:br>
            <a:r>
              <a:rPr lang="en-US" sz="3200" b="1" i="1" dirty="0">
                <a:solidFill>
                  <a:srgbClr val="FF0000"/>
                </a:solidFill>
              </a:rPr>
              <a:t>total misalignment </a:t>
            </a:r>
            <a:r>
              <a:rPr lang="en-US" sz="3200" dirty="0">
                <a:solidFill>
                  <a:schemeClr val="tx2"/>
                </a:solidFill>
              </a:rPr>
              <a:t>with </a:t>
            </a:r>
            <a:r>
              <a:rPr lang="en-US" sz="3200" b="1" i="1" dirty="0">
                <a:solidFill>
                  <a:schemeClr val="accent6">
                    <a:lumMod val="75000"/>
                  </a:schemeClr>
                </a:solidFill>
              </a:rPr>
              <a:t>Genesis 1 </a:t>
            </a:r>
            <a:r>
              <a:rPr lang="en-US" sz="3200" dirty="0">
                <a:solidFill>
                  <a:schemeClr val="tx2"/>
                </a:solidFill>
              </a:rPr>
              <a:t>and </a:t>
            </a:r>
            <a:r>
              <a:rPr lang="en-US" sz="3200" b="1" dirty="0">
                <a:solidFill>
                  <a:srgbClr val="0000FF"/>
                </a:solidFill>
              </a:rPr>
              <a:t>Yahuah’s Statutes </a:t>
            </a:r>
            <a:r>
              <a:rPr lang="en-US" sz="3200" dirty="0">
                <a:solidFill>
                  <a:schemeClr val="tx2"/>
                </a:solidFill>
              </a:rPr>
              <a:t>becomes inevitable.</a:t>
            </a:r>
          </a:p>
          <a:p>
            <a:pPr>
              <a:buClr>
                <a:srgbClr val="009999"/>
              </a:buClr>
            </a:pPr>
            <a:r>
              <a:rPr lang="en-US" sz="3200" dirty="0">
                <a:solidFill>
                  <a:schemeClr val="tx2"/>
                </a:solidFill>
              </a:rPr>
              <a:t>The questions then are –</a:t>
            </a:r>
            <a:br>
              <a:rPr lang="en-US" sz="3200" dirty="0">
                <a:solidFill>
                  <a:schemeClr val="tx2"/>
                </a:solidFill>
              </a:rPr>
            </a:br>
            <a:r>
              <a:rPr lang="en-US" sz="3200" dirty="0">
                <a:solidFill>
                  <a:schemeClr val="tx2"/>
                </a:solidFill>
              </a:rPr>
              <a:t>	A)	</a:t>
            </a:r>
            <a:r>
              <a:rPr lang="en-US" sz="3200" b="1" dirty="0">
                <a:solidFill>
                  <a:schemeClr val="accent2">
                    <a:lumMod val="75000"/>
                  </a:schemeClr>
                </a:solidFill>
              </a:rPr>
              <a:t>When does Tishri 10 begin?</a:t>
            </a:r>
          </a:p>
          <a:p>
            <a:pPr>
              <a:buClr>
                <a:srgbClr val="009999"/>
              </a:buClr>
            </a:pPr>
            <a:r>
              <a:rPr lang="en-US" sz="3200" dirty="0">
                <a:solidFill>
                  <a:schemeClr val="tx2"/>
                </a:solidFill>
              </a:rPr>
              <a:t>	B)	</a:t>
            </a:r>
            <a:r>
              <a:rPr lang="en-US" sz="3200" b="1" u="sng" dirty="0">
                <a:solidFill>
                  <a:schemeClr val="accent2">
                    <a:lumMod val="75000"/>
                  </a:schemeClr>
                </a:solidFill>
              </a:rPr>
              <a:t>What</a:t>
            </a:r>
            <a:r>
              <a:rPr lang="en-US" sz="3200" b="1" dirty="0">
                <a:solidFill>
                  <a:schemeClr val="accent2">
                    <a:lumMod val="75000"/>
                  </a:schemeClr>
                </a:solidFill>
              </a:rPr>
              <a:t> commences in the evening of Tishri 9?</a:t>
            </a:r>
          </a:p>
          <a:p>
            <a:pPr algn="ctr">
              <a:buClr>
                <a:srgbClr val="009999"/>
              </a:buClr>
            </a:pPr>
            <a:r>
              <a:rPr lang="en-US" sz="3200" dirty="0">
                <a:solidFill>
                  <a:schemeClr val="tx1"/>
                </a:solidFill>
              </a:rPr>
              <a:t>We are told to come to </a:t>
            </a:r>
            <a:r>
              <a:rPr lang="en-US" sz="3200" b="1" dirty="0">
                <a:solidFill>
                  <a:srgbClr val="0000FF"/>
                </a:solidFill>
              </a:rPr>
              <a:t>Yahusha</a:t>
            </a:r>
            <a:r>
              <a:rPr lang="en-US" sz="3200" dirty="0">
                <a:solidFill>
                  <a:schemeClr val="tx1"/>
                </a:solidFill>
              </a:rPr>
              <a:t> as little children </a:t>
            </a:r>
            <a:br>
              <a:rPr lang="en-US" sz="3200" dirty="0">
                <a:solidFill>
                  <a:schemeClr val="tx1"/>
                </a:solidFill>
              </a:rPr>
            </a:br>
            <a:r>
              <a:rPr lang="en-US" sz="3200" dirty="0">
                <a:solidFill>
                  <a:schemeClr val="tx1"/>
                </a:solidFill>
              </a:rPr>
              <a:t>(ready to learn from an uncluttered platform).</a:t>
            </a:r>
          </a:p>
          <a:p>
            <a:pPr>
              <a:buClr>
                <a:srgbClr val="009999"/>
              </a:buClr>
            </a:pPr>
            <a:r>
              <a:rPr lang="en-US" sz="3200" b="1" i="1" dirty="0">
                <a:solidFill>
                  <a:srgbClr val="008080"/>
                </a:solidFill>
                <a:latin typeface="Georgia" panose="02040502050405020303" pitchFamily="18" charset="0"/>
              </a:rPr>
              <a:t>Matt 18:3</a:t>
            </a:r>
            <a:r>
              <a:rPr lang="en-US" sz="3200" b="1" i="1"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said, Verily I say unto you, Except ye be converted, and </a:t>
            </a:r>
            <a:r>
              <a:rPr lang="en-US" sz="3200" dirty="0">
                <a:ln>
                  <a:solidFill>
                    <a:srgbClr val="0000FF"/>
                  </a:solidFill>
                </a:ln>
                <a:solidFill>
                  <a:prstClr val="black"/>
                </a:solidFill>
                <a:effectLst>
                  <a:glow rad="127000">
                    <a:srgbClr val="00CC00"/>
                  </a:glow>
                </a:effectLst>
                <a:latin typeface="Georgia" panose="02040502050405020303" pitchFamily="18" charset="0"/>
              </a:rPr>
              <a:t>become as little children, </a:t>
            </a:r>
            <a:r>
              <a:rPr lang="en-US" sz="3200" dirty="0">
                <a:solidFill>
                  <a:prstClr val="black"/>
                </a:solidFill>
                <a:latin typeface="Georgia" panose="02040502050405020303" pitchFamily="18" charset="0"/>
              </a:rPr>
              <a:t>ye shall not enter into the kingdom of heaven.</a:t>
            </a:r>
          </a:p>
        </p:txBody>
      </p:sp>
      <p:sp>
        <p:nvSpPr>
          <p:cNvPr id="2" name="Slide Number Placeholder 1"/>
          <p:cNvSpPr>
            <a:spLocks noGrp="1"/>
          </p:cNvSpPr>
          <p:nvPr>
            <p:ph type="sldNum" sz="quarter" idx="12"/>
          </p:nvPr>
        </p:nvSpPr>
        <p:spPr>
          <a:xfrm>
            <a:off x="11647170" y="6390640"/>
            <a:ext cx="449580" cy="365125"/>
          </a:xfrm>
        </p:spPr>
        <p:txBody>
          <a:bodyPr/>
          <a:lstStyle/>
          <a:p>
            <a:fld id="{0FAB87E4-7748-4117-92E5-790DAABEC644}" type="slidenum">
              <a:rPr lang="en-US" sz="1400" b="1" smtClean="0">
                <a:solidFill>
                  <a:schemeClr val="tx1"/>
                </a:solidFill>
              </a:rPr>
              <a:t>34</a:t>
            </a:fld>
            <a:endParaRPr lang="en-US" sz="1400" b="1" dirty="0">
              <a:solidFill>
                <a:schemeClr val="tx1"/>
              </a:solidFill>
            </a:endParaRPr>
          </a:p>
        </p:txBody>
      </p:sp>
    </p:spTree>
    <p:extLst>
      <p:ext uri="{BB962C8B-B14F-4D97-AF65-F5344CB8AC3E}">
        <p14:creationId xmlns:p14="http://schemas.microsoft.com/office/powerpoint/2010/main" val="3350546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0892" y="-130637"/>
            <a:ext cx="3701143" cy="5061857"/>
          </a:xfrm>
          <a:noFill/>
        </p:spPr>
        <p:txBody>
          <a:bodyPr anchor="ctr">
            <a:normAutofit/>
            <a:scene3d>
              <a:camera prst="orthographicFront"/>
              <a:lightRig rig="threePt" dir="t"/>
            </a:scene3d>
            <a:sp3d extrusionH="57150">
              <a:bevelT w="38100" h="38100"/>
            </a:sp3d>
          </a:bodyPr>
          <a:lstStyle/>
          <a:p>
            <a:pPr>
              <a:buClr>
                <a:srgbClr val="009999"/>
              </a:buClr>
            </a:pPr>
            <a:r>
              <a:rPr lang="en-US" sz="3200" dirty="0">
                <a:solidFill>
                  <a:schemeClr val="accent4">
                    <a:lumMod val="60000"/>
                    <a:lumOff val="40000"/>
                  </a:schemeClr>
                </a:solidFill>
                <a:latin typeface="Arial Rounded MT Bold" pitchFamily="34" charset="0"/>
              </a:rPr>
              <a:t>Let’s put on our </a:t>
            </a:r>
            <a:r>
              <a:rPr lang="en-US" sz="3200" dirty="0">
                <a:solidFill>
                  <a:srgbClr val="00FF99"/>
                </a:solidFill>
                <a:latin typeface="Arial Rounded MT Bold" pitchFamily="34" charset="0"/>
              </a:rPr>
              <a:t>“</a:t>
            </a:r>
            <a:r>
              <a:rPr lang="en-US" sz="3200" b="1" i="1" u="sng" dirty="0">
                <a:solidFill>
                  <a:srgbClr val="00FF99"/>
                </a:solidFill>
                <a:latin typeface="Arial Rounded MT Bold" pitchFamily="34" charset="0"/>
              </a:rPr>
              <a:t>little children hats</a:t>
            </a:r>
            <a:r>
              <a:rPr lang="en-US" sz="3200" dirty="0">
                <a:solidFill>
                  <a:srgbClr val="00FF99"/>
                </a:solidFill>
                <a:latin typeface="Arial Rounded MT Bold" pitchFamily="34" charset="0"/>
              </a:rPr>
              <a:t>” </a:t>
            </a:r>
            <a:r>
              <a:rPr lang="en-US" sz="4000" b="1" dirty="0">
                <a:solidFill>
                  <a:srgbClr val="00FFFF"/>
                </a:solidFill>
                <a:latin typeface="Arial Rounded MT Bold" pitchFamily="34" charset="0"/>
                <a:sym typeface="Wingdings" panose="05000000000000000000" pitchFamily="2" charset="2"/>
              </a:rPr>
              <a:t></a:t>
            </a:r>
            <a:r>
              <a:rPr lang="en-US" sz="3200" dirty="0">
                <a:solidFill>
                  <a:schemeClr val="accent4">
                    <a:lumMod val="60000"/>
                    <a:lumOff val="40000"/>
                  </a:schemeClr>
                </a:solidFill>
                <a:latin typeface="Arial Rounded MT Bold" pitchFamily="34" charset="0"/>
                <a:sym typeface="Wingdings" panose="05000000000000000000" pitchFamily="2" charset="2"/>
              </a:rPr>
              <a:t> </a:t>
            </a:r>
            <a:r>
              <a:rPr lang="en-US" sz="3200" dirty="0">
                <a:solidFill>
                  <a:schemeClr val="accent4">
                    <a:lumMod val="60000"/>
                    <a:lumOff val="40000"/>
                  </a:schemeClr>
                </a:solidFill>
                <a:latin typeface="Arial Rounded MT Bold" pitchFamily="34" charset="0"/>
              </a:rPr>
              <a:t>and look at what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Scriptures declare for </a:t>
            </a:r>
            <a:br>
              <a:rPr lang="en-US" sz="3200" dirty="0">
                <a:solidFill>
                  <a:schemeClr val="accent4">
                    <a:lumMod val="60000"/>
                    <a:lumOff val="40000"/>
                  </a:schemeClr>
                </a:solidFill>
                <a:latin typeface="Arial Rounded MT Bold" pitchFamily="34" charset="0"/>
              </a:rPr>
            </a:br>
            <a:r>
              <a:rPr lang="en-US" sz="3200" dirty="0">
                <a:solidFill>
                  <a:schemeClr val="accent4">
                    <a:lumMod val="60000"/>
                    <a:lumOff val="40000"/>
                  </a:schemeClr>
                </a:solidFill>
                <a:latin typeface="Arial Rounded MT Bold" pitchFamily="34" charset="0"/>
              </a:rPr>
              <a:t>the start of Tishri 10 – </a:t>
            </a:r>
            <a:br>
              <a:rPr lang="en-US" sz="3200" dirty="0">
                <a:solidFill>
                  <a:schemeClr val="accent4">
                    <a:lumMod val="60000"/>
                    <a:lumOff val="40000"/>
                  </a:schemeClr>
                </a:solidFill>
                <a:latin typeface="Arial Rounded MT Bold" pitchFamily="34" charset="0"/>
              </a:rPr>
            </a:br>
            <a:r>
              <a:rPr lang="en-US" sz="3200" u="sng" dirty="0">
                <a:solidFill>
                  <a:schemeClr val="accent4">
                    <a:lumMod val="60000"/>
                    <a:lumOff val="40000"/>
                  </a:schemeClr>
                </a:solidFill>
                <a:latin typeface="Arial Rounded MT Bold" pitchFamily="34" charset="0"/>
              </a:rPr>
              <a:t>The</a:t>
            </a:r>
            <a:r>
              <a:rPr lang="en-US" sz="3200" dirty="0">
                <a:solidFill>
                  <a:schemeClr val="accent4">
                    <a:lumMod val="60000"/>
                    <a:lumOff val="40000"/>
                  </a:schemeClr>
                </a:solidFill>
                <a:latin typeface="Arial Rounded MT Bold" pitchFamily="34" charset="0"/>
              </a:rPr>
              <a:t> Day of Atonement!   </a:t>
            </a:r>
          </a:p>
        </p:txBody>
      </p:sp>
      <p:sp>
        <p:nvSpPr>
          <p:cNvPr id="2" name="Slide Number Placeholder 1"/>
          <p:cNvSpPr>
            <a:spLocks noGrp="1"/>
          </p:cNvSpPr>
          <p:nvPr>
            <p:ph type="sldNum" sz="quarter" idx="12"/>
          </p:nvPr>
        </p:nvSpPr>
        <p:spPr/>
        <p:txBody>
          <a:bodyPr/>
          <a:lstStyle/>
          <a:p>
            <a:fld id="{0FAB87E4-7748-4117-92E5-790DAABEC644}" type="slidenum">
              <a:rPr lang="en-US" sz="1400" b="1" smtClean="0">
                <a:solidFill>
                  <a:schemeClr val="bg1"/>
                </a:solidFill>
              </a:rPr>
              <a:t>35</a:t>
            </a:fld>
            <a:endParaRPr lang="en-US" sz="1400" b="1" dirty="0">
              <a:solidFill>
                <a:schemeClr val="bg1"/>
              </a:solidFill>
            </a:endParaRPr>
          </a:p>
        </p:txBody>
      </p:sp>
    </p:spTree>
    <p:extLst>
      <p:ext uri="{BB962C8B-B14F-4D97-AF65-F5344CB8AC3E}">
        <p14:creationId xmlns:p14="http://schemas.microsoft.com/office/powerpoint/2010/main" val="3788549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65279"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Please note the </a:t>
            </a:r>
            <a:r>
              <a:rPr lang="en-US" sz="2800" u="sng" dirty="0">
                <a:solidFill>
                  <a:schemeClr val="tx1">
                    <a:lumMod val="95000"/>
                    <a:lumOff val="5000"/>
                  </a:schemeClr>
                </a:solidFill>
              </a:rPr>
              <a:t>9</a:t>
            </a:r>
            <a:r>
              <a:rPr lang="en-US" sz="2800" u="sng" baseline="30000" dirty="0">
                <a:solidFill>
                  <a:schemeClr val="tx1">
                    <a:lumMod val="95000"/>
                    <a:lumOff val="5000"/>
                  </a:schemeClr>
                </a:solidFill>
              </a:rPr>
              <a:t>th</a:t>
            </a:r>
            <a:r>
              <a:rPr lang="en-US" sz="2800" u="sng" dirty="0">
                <a:solidFill>
                  <a:schemeClr val="tx1">
                    <a:lumMod val="95000"/>
                    <a:lumOff val="5000"/>
                  </a:schemeClr>
                </a:solidFill>
              </a:rPr>
              <a:t> of Tishri</a:t>
            </a:r>
            <a:r>
              <a:rPr lang="en-US" sz="2800" dirty="0">
                <a:solidFill>
                  <a:schemeClr val="tx1">
                    <a:lumMod val="95000"/>
                    <a:lumOff val="5000"/>
                  </a:schemeClr>
                </a:solidFill>
              </a:rPr>
              <a:t> 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7227"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9!</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09"/>
            <a:ext cx="4931523" cy="654253"/>
          </a:xfrm>
          <a:prstGeom prst="rect">
            <a:avLst/>
          </a:prstGeom>
          <a:solidFill>
            <a:schemeClr val="tx1">
              <a:lumMod val="75000"/>
              <a:lumOff val="2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9</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27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9</a:t>
            </a:r>
            <a:r>
              <a:rPr lang="en-CA" sz="3600" b="1" baseline="30000" dirty="0">
                <a:solidFill>
                  <a:schemeClr val="tx1"/>
                </a:solidFill>
              </a:rPr>
              <a:t>th</a:t>
            </a:r>
            <a:r>
              <a:rPr lang="en-CA" sz="3600" b="1" dirty="0">
                <a:solidFill>
                  <a:schemeClr val="tx1"/>
                </a:solidFill>
              </a:rPr>
              <a:t> of Tishri</a:t>
            </a:r>
          </a:p>
        </p:txBody>
      </p:sp>
      <p:cxnSp>
        <p:nvCxnSpPr>
          <p:cNvPr id="11" name="Straight Connector 10"/>
          <p:cNvCxnSpPr/>
          <p:nvPr/>
        </p:nvCxnSpPr>
        <p:spPr>
          <a:xfrm flipV="1">
            <a:off x="1812980" y="2390714"/>
            <a:ext cx="5789" cy="1737149"/>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240380" y="1229452"/>
            <a:ext cx="6841705" cy="1844615"/>
          </a:xfrm>
          <a:prstGeom prst="rect">
            <a:avLst/>
          </a:prstGeom>
          <a:solidFill>
            <a:schemeClr val="accent5">
              <a:lumMod val="20000"/>
              <a:lumOff val="80000"/>
            </a:schemeClr>
          </a:solidFill>
          <a:ln>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solidFill>
                  <a:schemeClr val="tx1"/>
                </a:solidFill>
              </a:rPr>
              <a:t>The </a:t>
            </a:r>
            <a:r>
              <a:rPr lang="en-CA" sz="3000" b="1" dirty="0">
                <a:solidFill>
                  <a:schemeClr val="accent2">
                    <a:lumMod val="75000"/>
                  </a:schemeClr>
                </a:solidFill>
              </a:rPr>
              <a:t>sunset of the </a:t>
            </a:r>
            <a:r>
              <a:rPr lang="en-US" sz="3000" b="1" u="sng" dirty="0">
                <a:solidFill>
                  <a:srgbClr val="C00000"/>
                </a:solidFill>
              </a:rPr>
              <a:t>9</a:t>
            </a:r>
            <a:r>
              <a:rPr lang="en-US" sz="3000" b="1" u="sng" baseline="30000" dirty="0">
                <a:solidFill>
                  <a:srgbClr val="C00000"/>
                </a:solidFill>
              </a:rPr>
              <a:t>th</a:t>
            </a:r>
            <a:r>
              <a:rPr lang="en-US" sz="3000" baseline="30000" dirty="0">
                <a:solidFill>
                  <a:prstClr val="black">
                    <a:lumMod val="95000"/>
                    <a:lumOff val="5000"/>
                  </a:prstClr>
                </a:solidFill>
              </a:rPr>
              <a:t> </a:t>
            </a:r>
            <a:r>
              <a:rPr lang="en-CA" sz="3000" dirty="0">
                <a:solidFill>
                  <a:schemeClr val="tx1"/>
                </a:solidFill>
              </a:rPr>
              <a:t>of Tishri occurs and the </a:t>
            </a:r>
            <a:r>
              <a:rPr lang="en-CA" sz="3000" b="1" dirty="0">
                <a:solidFill>
                  <a:srgbClr val="00CC00"/>
                </a:solidFill>
              </a:rPr>
              <a:t>ereb</a:t>
            </a:r>
            <a:r>
              <a:rPr lang="en-CA" sz="3000" dirty="0">
                <a:solidFill>
                  <a:schemeClr val="tx1"/>
                </a:solidFill>
              </a:rPr>
              <a:t> </a:t>
            </a:r>
            <a:r>
              <a:rPr lang="en-CA" sz="3000" dirty="0">
                <a:solidFill>
                  <a:srgbClr val="00CC00"/>
                </a:solidFill>
              </a:rPr>
              <a:t>(evening twilight mixture period) </a:t>
            </a:r>
            <a:r>
              <a:rPr lang="en-CA" sz="3000" dirty="0">
                <a:solidFill>
                  <a:schemeClr val="tx1"/>
                </a:solidFill>
              </a:rPr>
              <a:t>ushers in the Night Season.</a:t>
            </a:r>
            <a:br>
              <a:rPr lang="en-CA" sz="3000" dirty="0">
                <a:solidFill>
                  <a:schemeClr val="tx1"/>
                </a:solidFill>
              </a:rPr>
            </a:br>
            <a:r>
              <a:rPr lang="en-CA" sz="3000" i="1" dirty="0">
                <a:ln>
                  <a:solidFill>
                    <a:sysClr val="windowText" lastClr="000000"/>
                  </a:solidFill>
                </a:ln>
                <a:solidFill>
                  <a:srgbClr val="CC66FF"/>
                </a:solidFill>
                <a:effectLst>
                  <a:glow rad="228600">
                    <a:schemeClr val="accent4">
                      <a:satMod val="175000"/>
                      <a:alpha val="40000"/>
                    </a:schemeClr>
                  </a:glow>
                </a:effectLst>
                <a:latin typeface="Georgia" panose="02040502050405020303" pitchFamily="18" charset="0"/>
              </a:rPr>
              <a:t>WHAT ELSE </a:t>
            </a:r>
            <a:r>
              <a:rPr lang="en-CA" sz="3000" b="1" i="1" dirty="0">
                <a:solidFill>
                  <a:srgbClr val="CC66FF"/>
                </a:solidFill>
              </a:rPr>
              <a:t>does this </a:t>
            </a:r>
            <a:r>
              <a:rPr lang="en-CA" sz="3000" b="1" i="1" dirty="0" err="1">
                <a:solidFill>
                  <a:srgbClr val="CC66FF"/>
                </a:solidFill>
              </a:rPr>
              <a:t>ereb</a:t>
            </a:r>
            <a:r>
              <a:rPr lang="en-CA" sz="3000" b="1" i="1" dirty="0">
                <a:solidFill>
                  <a:srgbClr val="CC66FF"/>
                </a:solidFill>
              </a:rPr>
              <a:t> initiate???  </a:t>
            </a:r>
          </a:p>
        </p:txBody>
      </p:sp>
      <p:sp>
        <p:nvSpPr>
          <p:cNvPr id="17" name="Rectangle 16"/>
          <p:cNvSpPr/>
          <p:nvPr/>
        </p:nvSpPr>
        <p:spPr>
          <a:xfrm>
            <a:off x="165280" y="4439641"/>
            <a:ext cx="11957240" cy="221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3200" dirty="0">
                <a:solidFill>
                  <a:schemeClr val="tx1"/>
                </a:solidFill>
              </a:rPr>
              <a:t> There is an</a:t>
            </a:r>
            <a:r>
              <a:rPr lang="en-CA" sz="3200" b="1" i="1" dirty="0">
                <a:solidFill>
                  <a:srgbClr val="C00000"/>
                </a:solidFill>
              </a:rPr>
              <a:t> extremely important aspect 		      </a:t>
            </a:r>
            <a:r>
              <a:rPr lang="en-CA" sz="3200" dirty="0">
                <a:solidFill>
                  <a:schemeClr val="tx1"/>
                </a:solidFill>
              </a:rPr>
              <a:t>that is very</a:t>
            </a:r>
            <a:br>
              <a:rPr lang="en-CA" sz="3200" dirty="0">
                <a:solidFill>
                  <a:schemeClr val="tx1"/>
                </a:solidFill>
              </a:rPr>
            </a:br>
            <a:r>
              <a:rPr lang="en-CA" sz="3200" dirty="0">
                <a:solidFill>
                  <a:schemeClr val="tx1"/>
                </a:solidFill>
              </a:rPr>
              <a:t>             specifically actuated by the 		</a:t>
            </a:r>
            <a:r>
              <a:rPr lang="en-CA" sz="3200" b="1" dirty="0">
                <a:solidFill>
                  <a:schemeClr val="tx1"/>
                </a:solidFill>
                <a:effectLst>
                  <a:glow rad="88900">
                    <a:srgbClr val="FF9900"/>
                  </a:glow>
                </a:effectLst>
              </a:rPr>
              <a:t>	     evening mixture</a:t>
            </a:r>
            <a:br>
              <a:rPr lang="en-CA" sz="3200" b="1" dirty="0">
                <a:solidFill>
                  <a:schemeClr val="tx1"/>
                </a:solidFill>
                <a:effectLst>
                  <a:glow rad="88900">
                    <a:srgbClr val="FF9900"/>
                  </a:glow>
                </a:effectLst>
              </a:rPr>
            </a:br>
            <a:r>
              <a:rPr lang="en-CA" sz="3200" dirty="0">
                <a:solidFill>
                  <a:schemeClr val="tx1"/>
                </a:solidFill>
              </a:rPr>
              <a:t>of Tishri 9.  However, we will continue by 		     looking at the</a:t>
            </a:r>
            <a:br>
              <a:rPr lang="en-CA" sz="3200" dirty="0">
                <a:solidFill>
                  <a:schemeClr val="tx1"/>
                </a:solidFill>
              </a:rPr>
            </a:br>
            <a:r>
              <a:rPr lang="en-CA" sz="3200" dirty="0">
                <a:solidFill>
                  <a:schemeClr val="tx1"/>
                </a:solidFill>
              </a:rPr>
              <a:t>      timing of Tishri 10 according to </a:t>
            </a:r>
            <a:r>
              <a:rPr lang="en-CA" sz="3200" b="1" dirty="0" err="1">
                <a:ln>
                  <a:solidFill>
                    <a:srgbClr val="FF00FF"/>
                  </a:solidFill>
                </a:ln>
                <a:solidFill>
                  <a:srgbClr val="0000FF"/>
                </a:solidFill>
              </a:rPr>
              <a:t>Yahuah’s</a:t>
            </a:r>
            <a:r>
              <a:rPr lang="en-CA" sz="3200" b="1" dirty="0">
                <a:ln>
                  <a:solidFill>
                    <a:srgbClr val="FF00FF"/>
                  </a:solidFill>
                </a:ln>
                <a:solidFill>
                  <a:srgbClr val="0000FF"/>
                </a:solidFill>
              </a:rPr>
              <a:t> Covenant Calendar!</a:t>
            </a:r>
          </a:p>
        </p:txBody>
      </p:sp>
      <p:cxnSp>
        <p:nvCxnSpPr>
          <p:cNvPr id="19" name="Straight Connector 18"/>
          <p:cNvCxnSpPr/>
          <p:nvPr/>
        </p:nvCxnSpPr>
        <p:spPr>
          <a:xfrm flipV="1">
            <a:off x="6787082" y="3179867"/>
            <a:ext cx="9390" cy="94799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85341"/>
            <a:ext cx="1223923" cy="317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FF9900"/>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Gen 1 -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74821" y="2962860"/>
            <a:ext cx="13938"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75211" y="3173695"/>
            <a:ext cx="1861427" cy="606892"/>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093694"/>
            <a:ext cx="1792353" cy="2077464"/>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0"/>
            <a:ext cx="130017" cy="661961"/>
          </a:xfrm>
          <a:prstGeom prst="rect">
            <a:avLst/>
          </a:prstGeom>
          <a:gradFill>
            <a:gsLst>
              <a:gs pos="48000">
                <a:schemeClr val="accent2">
                  <a:alpha val="82000"/>
                </a:schemeClr>
              </a:gs>
              <a:gs pos="62000">
                <a:schemeClr val="bg1">
                  <a:lumMod val="50000"/>
                </a:schemeClr>
              </a:gs>
            </a:gsLst>
            <a:lin ang="6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Picture 13" descr="C:\Users\Rae\Desktop\Art on Desktop\white man clip art\yellow-blue smiley faces\smiley face - no 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751" y="3900928"/>
            <a:ext cx="2047876" cy="2238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769664" y="3397133"/>
            <a:ext cx="266099" cy="787038"/>
          </a:xfrm>
          <a:prstGeom prst="roundRect">
            <a:avLst/>
          </a:prstGeom>
          <a:noFill/>
          <a:ln w="76200">
            <a:solidFill>
              <a:srgbClr val="CC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lide Number Placeholder 9"/>
          <p:cNvSpPr>
            <a:spLocks noGrp="1"/>
          </p:cNvSpPr>
          <p:nvPr>
            <p:ph type="sldNum" sz="quarter" idx="12"/>
          </p:nvPr>
        </p:nvSpPr>
        <p:spPr>
          <a:xfrm>
            <a:off x="11532869" y="6328877"/>
            <a:ext cx="448581" cy="365125"/>
          </a:xfrm>
        </p:spPr>
        <p:txBody>
          <a:bodyPr/>
          <a:lstStyle/>
          <a:p>
            <a:fld id="{0FAB87E4-7748-4117-92E5-790DAABEC644}" type="slidenum">
              <a:rPr lang="en-US" sz="1400" b="1" smtClean="0">
                <a:solidFill>
                  <a:schemeClr val="tx1"/>
                </a:solidFill>
              </a:rPr>
              <a:t>36</a:t>
            </a:fld>
            <a:endParaRPr lang="en-US" sz="1400" b="1" dirty="0">
              <a:solidFill>
                <a:schemeClr val="tx1"/>
              </a:solidFill>
            </a:endParaRPr>
          </a:p>
        </p:txBody>
      </p:sp>
    </p:spTree>
    <p:extLst>
      <p:ext uri="{BB962C8B-B14F-4D97-AF65-F5344CB8AC3E}">
        <p14:creationId xmlns:p14="http://schemas.microsoft.com/office/powerpoint/2010/main" val="178233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1" presetClass="entr" presetSubtype="8" repeatCount="5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heel(8)">
                                      <p:cBhvr>
                                        <p:cTn id="11" dur="500"/>
                                        <p:tgtEl>
                                          <p:spTgt spid="7"/>
                                        </p:tgtEl>
                                      </p:cBhvr>
                                    </p:animEffect>
                                  </p:childTnLst>
                                </p:cTn>
                              </p:par>
                              <p:par>
                                <p:cTn id="12" presetID="47" presetClass="entr" presetSubtype="0" fill="hold" grpId="0" nodeType="withEffect">
                                  <p:stCondLst>
                                    <p:cond delay="3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391211"/>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72587"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rot="-60000" flipV="1">
            <a:off x="2074822" y="2962860"/>
            <a:ext cx="17349" cy="116566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11323"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ight Bracket 59"/>
          <p:cNvSpPr/>
          <p:nvPr/>
        </p:nvSpPr>
        <p:spPr>
          <a:xfrm rot="5400000">
            <a:off x="6656433" y="-749018"/>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37</a:t>
            </a:fld>
            <a:endParaRPr lang="en-US" sz="1400" b="1" dirty="0">
              <a:solidFill>
                <a:schemeClr val="tx1"/>
              </a:solidFill>
            </a:endParaRPr>
          </a:p>
        </p:txBody>
      </p:sp>
    </p:spTree>
    <p:extLst>
      <p:ext uri="{BB962C8B-B14F-4D97-AF65-F5344CB8AC3E}">
        <p14:creationId xmlns:p14="http://schemas.microsoft.com/office/powerpoint/2010/main" val="3501849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par>
                                <p:cTn id="8" presetID="31" presetClass="entr" presetSubtype="0" fill="hold" nodeType="withEffect">
                                  <p:stCondLst>
                                    <p:cond delay="175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0" fill="hold"/>
                                        <p:tgtEl>
                                          <p:spTgt spid="31"/>
                                        </p:tgtEl>
                                        <p:attrNameLst>
                                          <p:attrName>ppt_w</p:attrName>
                                        </p:attrNameLst>
                                      </p:cBhvr>
                                      <p:tavLst>
                                        <p:tav tm="0">
                                          <p:val>
                                            <p:fltVal val="0"/>
                                          </p:val>
                                        </p:tav>
                                        <p:tav tm="100000">
                                          <p:val>
                                            <p:strVal val="#ppt_w"/>
                                          </p:val>
                                        </p:tav>
                                      </p:tavLst>
                                    </p:anim>
                                    <p:anim calcmode="lin" valueType="num">
                                      <p:cBhvr>
                                        <p:cTn id="11" dur="1000" fill="hold"/>
                                        <p:tgtEl>
                                          <p:spTgt spid="31"/>
                                        </p:tgtEl>
                                        <p:attrNameLst>
                                          <p:attrName>ppt_h</p:attrName>
                                        </p:attrNameLst>
                                      </p:cBhvr>
                                      <p:tavLst>
                                        <p:tav tm="0">
                                          <p:val>
                                            <p:fltVal val="0"/>
                                          </p:val>
                                        </p:tav>
                                        <p:tav tm="100000">
                                          <p:val>
                                            <p:strVal val="#ppt_h"/>
                                          </p:val>
                                        </p:tav>
                                      </p:tavLst>
                                    </p:anim>
                                    <p:anim calcmode="lin" valueType="num">
                                      <p:cBhvr>
                                        <p:cTn id="12" dur="1000" fill="hold"/>
                                        <p:tgtEl>
                                          <p:spTgt spid="31"/>
                                        </p:tgtEl>
                                        <p:attrNameLst>
                                          <p:attrName>style.rotation</p:attrName>
                                        </p:attrNameLst>
                                      </p:cBhvr>
                                      <p:tavLst>
                                        <p:tav tm="0">
                                          <p:val>
                                            <p:fltVal val="90"/>
                                          </p:val>
                                        </p:tav>
                                        <p:tav tm="100000">
                                          <p:val>
                                            <p:fltVal val="0"/>
                                          </p:val>
                                        </p:tav>
                                      </p:tavLst>
                                    </p:anim>
                                    <p:animEffect transition="in" filter="fade">
                                      <p:cBhvr>
                                        <p:cTn id="13" dur="1000"/>
                                        <p:tgtEl>
                                          <p:spTgt spid="31"/>
                                        </p:tgtEl>
                                      </p:cBhvr>
                                    </p:animEffect>
                                  </p:childTnLst>
                                </p:cTn>
                              </p:par>
                              <p:par>
                                <p:cTn id="14" presetID="31" presetClass="entr" presetSubtype="0"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500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1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flipH="1" flipV="1">
            <a:off x="1809703" y="2391211"/>
            <a:ext cx="1056" cy="1728384"/>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72587"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sp>
        <p:nvSpPr>
          <p:cNvPr id="17" name="Rectangle 16"/>
          <p:cNvSpPr/>
          <p:nvPr/>
        </p:nvSpPr>
        <p:spPr>
          <a:xfrm>
            <a:off x="165280" y="4470225"/>
            <a:ext cx="11878859" cy="2115468"/>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38100" h="38100"/>
            </a:sp3d>
          </a:bodyPr>
          <a:lstStyle/>
          <a:p>
            <a:pPr>
              <a:lnSpc>
                <a:spcPct val="200000"/>
              </a:lnSpc>
            </a:pPr>
            <a:r>
              <a:rPr lang="en-CA" sz="3200" dirty="0">
                <a:solidFill>
                  <a:schemeClr val="tx1"/>
                </a:solidFill>
              </a:rPr>
              <a:t> The actual physical </a:t>
            </a:r>
            <a:r>
              <a:rPr lang="en-CA" sz="3200" b="1" dirty="0">
                <a:solidFill>
                  <a:srgbClr val="0000FF"/>
                </a:solidFill>
              </a:rPr>
              <a:t>Shabbath</a:t>
            </a:r>
            <a:r>
              <a:rPr lang="en-CA" sz="3200" dirty="0">
                <a:solidFill>
                  <a:schemeClr val="tx1"/>
                </a:solidFill>
              </a:rPr>
              <a:t> of Atonement day begins exactly as every other day since creation </a:t>
            </a:r>
            <a:r>
              <a:rPr lang="en-CA" sz="3200" b="1" dirty="0">
                <a:ln>
                  <a:solidFill>
                    <a:schemeClr val="tx1"/>
                  </a:solidFill>
                </a:ln>
                <a:solidFill>
                  <a:srgbClr val="FF00FF"/>
                </a:solidFill>
              </a:rPr>
              <a:t>with the </a:t>
            </a:r>
            <a:r>
              <a:rPr lang="en-CA" sz="3200" b="1" dirty="0">
                <a:ln w="28575">
                  <a:solidFill>
                    <a:srgbClr val="FFFF00"/>
                  </a:solidFill>
                </a:ln>
                <a:solidFill>
                  <a:srgbClr val="FF00FF"/>
                </a:solidFill>
                <a:latin typeface="Arial Black" panose="020B0A04020102020204" pitchFamily="34" charset="0"/>
              </a:rPr>
              <a:t>eyelashes</a:t>
            </a:r>
            <a:r>
              <a:rPr lang="en-CA" sz="3200" b="1" dirty="0">
                <a:solidFill>
                  <a:srgbClr val="FF00FF"/>
                </a:solidFill>
              </a:rPr>
              <a:t> </a:t>
            </a:r>
            <a:r>
              <a:rPr lang="en-CA" sz="3200" b="1" dirty="0">
                <a:ln>
                  <a:solidFill>
                    <a:schemeClr val="tx1"/>
                  </a:solidFill>
                </a:ln>
                <a:solidFill>
                  <a:srgbClr val="FF00FF"/>
                </a:solidFill>
              </a:rPr>
              <a:t>of Dawn!  </a:t>
            </a:r>
            <a:r>
              <a:rPr lang="en-CA" dirty="0">
                <a:ln>
                  <a:solidFill>
                    <a:sysClr val="windowText" lastClr="000000"/>
                  </a:solidFill>
                </a:ln>
                <a:solidFill>
                  <a:sysClr val="windowText" lastClr="000000"/>
                </a:solidFill>
              </a:rPr>
              <a:t>Job 3:9!</a:t>
            </a: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64734" y="2981680"/>
            <a:ext cx="10087" cy="114684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1147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Connector 26"/>
          <p:cNvCxnSpPr/>
          <p:nvPr/>
        </p:nvCxnSpPr>
        <p:spPr>
          <a:xfrm flipH="1" flipV="1">
            <a:off x="3923293" y="1253813"/>
            <a:ext cx="3303483" cy="4739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009278" y="746822"/>
            <a:ext cx="2420566" cy="525808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985497" y="400914"/>
            <a:ext cx="1627252" cy="560399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043210" y="137485"/>
            <a:ext cx="735418" cy="5855674"/>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950580" y="125732"/>
            <a:ext cx="125659" cy="5867428"/>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124221" y="125732"/>
            <a:ext cx="734164" cy="586742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285848" y="151323"/>
            <a:ext cx="1410645" cy="5841836"/>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448999" y="242761"/>
            <a:ext cx="2159659" cy="5762152"/>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573779" y="516329"/>
            <a:ext cx="2746036" cy="5488583"/>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719000" y="1105989"/>
            <a:ext cx="3236934" cy="4910347"/>
          </a:xfrm>
          <a:prstGeom prst="line">
            <a:avLst/>
          </a:prstGeom>
          <a:ln w="57150">
            <a:solidFill>
              <a:srgbClr val="FFFF00"/>
            </a:solidFill>
          </a:ln>
          <a:effectLst>
            <a:glow rad="114300">
              <a:srgbClr val="FFCC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0" name="Right Bracket 59"/>
          <p:cNvSpPr/>
          <p:nvPr/>
        </p:nvSpPr>
        <p:spPr>
          <a:xfrm rot="5400000">
            <a:off x="6656433" y="-749018"/>
            <a:ext cx="227068" cy="9950485"/>
          </a:xfrm>
          <a:prstGeom prst="rightBracket">
            <a:avLst>
              <a:gd name="adj" fmla="val 1086032"/>
            </a:avLst>
          </a:prstGeom>
          <a:solidFill>
            <a:srgbClr val="CC66FF">
              <a:alpha val="45000"/>
            </a:srgbClr>
          </a:solidFill>
          <a:ln w="3810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38</a:t>
            </a:fld>
            <a:endParaRPr lang="en-US" sz="1400" b="1" dirty="0">
              <a:solidFill>
                <a:schemeClr val="tx1"/>
              </a:solidFill>
            </a:endParaRPr>
          </a:p>
        </p:txBody>
      </p:sp>
    </p:spTree>
    <p:extLst>
      <p:ext uri="{BB962C8B-B14F-4D97-AF65-F5344CB8AC3E}">
        <p14:creationId xmlns:p14="http://schemas.microsoft.com/office/powerpoint/2010/main" val="334176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400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repeatCount="4000"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repeatCount="4000" fill="hold" nodeType="withEffect">
                                  <p:stCondLst>
                                    <p:cond delay="50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repeatCount="4000" fill="hold" nodeType="withEffect">
                                  <p:stCondLst>
                                    <p:cond delay="75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repeatCount="4000" fill="hold" nodeType="withEffect">
                                  <p:stCondLst>
                                    <p:cond delay="100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repeatCount="4000" fill="hold" nodeType="withEffect">
                                  <p:stCondLst>
                                    <p:cond delay="125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repeatCount="4000" fill="hold" nodeType="withEffect">
                                  <p:stCondLst>
                                    <p:cond delay="125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par>
                                <p:cTn id="31" presetID="22" presetClass="entr" presetSubtype="4" repeatCount="4000" fill="hold" nodeType="withEffect">
                                  <p:stCondLst>
                                    <p:cond delay="150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par>
                                <p:cTn id="34" presetID="22" presetClass="entr" presetSubtype="4" repeatCount="4000" fill="hold" nodeType="withEffect">
                                  <p:stCondLst>
                                    <p:cond delay="175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par>
                                <p:cTn id="37" presetID="22" presetClass="entr" presetSubtype="4" repeatCount="4000" fill="hold" nodeType="withEffect">
                                  <p:stCondLst>
                                    <p:cond delay="200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i="1" dirty="0">
                <a:solidFill>
                  <a:srgbClr val="009999"/>
                </a:solidFill>
                <a:latin typeface="Georgia" panose="02040502050405020303" pitchFamily="18" charset="0"/>
              </a:rPr>
              <a:t>Lev 23:27 </a:t>
            </a:r>
            <a:r>
              <a:rPr lang="en-US" sz="2800" dirty="0">
                <a:solidFill>
                  <a:schemeClr val="tx1">
                    <a:lumMod val="95000"/>
                    <a:lumOff val="5000"/>
                  </a:schemeClr>
                </a:solidFill>
              </a:rPr>
              <a:t>– On the </a:t>
            </a:r>
            <a:r>
              <a:rPr lang="en-US" sz="2800" b="1" i="1" dirty="0">
                <a:solidFill>
                  <a:schemeClr val="tx1">
                    <a:lumMod val="95000"/>
                    <a:lumOff val="5000"/>
                  </a:schemeClr>
                </a:solidFill>
                <a:effectLst>
                  <a:glow rad="127000">
                    <a:srgbClr val="00FFFF"/>
                  </a:glow>
                </a:effectLst>
              </a:rPr>
              <a:t>tenth day </a:t>
            </a:r>
            <a:r>
              <a:rPr lang="en-US" sz="2800" dirty="0">
                <a:solidFill>
                  <a:schemeClr val="tx1">
                    <a:lumMod val="95000"/>
                    <a:lumOff val="5000"/>
                  </a:schemeClr>
                </a:solidFill>
              </a:rPr>
              <a:t>of this seventh month is Yom Ha’ </a:t>
            </a:r>
            <a:r>
              <a:rPr lang="en-US" sz="2800" dirty="0" err="1">
                <a:solidFill>
                  <a:schemeClr val="tx1">
                    <a:lumMod val="95000"/>
                    <a:lumOff val="5000"/>
                  </a:schemeClr>
                </a:solidFill>
              </a:rPr>
              <a:t>Kippurim</a:t>
            </a:r>
            <a:r>
              <a:rPr lang="en-US" sz="2800" dirty="0">
                <a:solidFill>
                  <a:schemeClr val="tx1">
                    <a:lumMod val="95000"/>
                    <a:lumOff val="5000"/>
                  </a:schemeClr>
                </a:solidFill>
              </a:rPr>
              <a:t> [Day of Atonement]. It shall be a </a:t>
            </a:r>
            <a:r>
              <a:rPr lang="en-US" sz="2800" b="1" dirty="0" err="1">
                <a:solidFill>
                  <a:schemeClr val="tx1">
                    <a:lumMod val="95000"/>
                    <a:lumOff val="5000"/>
                  </a:schemeClr>
                </a:solidFill>
                <a:effectLst>
                  <a:glow rad="127000">
                    <a:srgbClr val="FFCCFF"/>
                  </a:glow>
                </a:effectLst>
              </a:rPr>
              <a:t>qodesh</a:t>
            </a:r>
            <a:r>
              <a:rPr lang="en-US" sz="2800" b="1" dirty="0">
                <a:solidFill>
                  <a:schemeClr val="tx1">
                    <a:lumMod val="95000"/>
                    <a:lumOff val="5000"/>
                  </a:schemeClr>
                </a:solidFill>
                <a:effectLst>
                  <a:glow rad="127000">
                    <a:srgbClr val="FFCCFF"/>
                  </a:glow>
                </a:effectLst>
              </a:rPr>
              <a:t> gathering </a:t>
            </a:r>
            <a:r>
              <a:rPr lang="en-US" sz="2800" dirty="0">
                <a:solidFill>
                  <a:schemeClr val="tx1">
                    <a:lumMod val="95000"/>
                    <a:lumOff val="5000"/>
                  </a:schemeClr>
                </a:solidFill>
              </a:rPr>
              <a:t>for you. … </a:t>
            </a: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301149" y="11981"/>
            <a:ext cx="11596446"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When does the </a:t>
            </a:r>
            <a:r>
              <a:rPr lang="en-CA" sz="3600" b="1" i="1" dirty="0">
                <a:ln>
                  <a:solidFill>
                    <a:srgbClr val="FF00FF"/>
                  </a:solidFill>
                </a:ln>
                <a:solidFill>
                  <a:srgbClr val="0000FF"/>
                </a:solidFill>
                <a:effectLst>
                  <a:glow rad="292100">
                    <a:srgbClr val="FFCCFF"/>
                  </a:glow>
                </a:effectLst>
                <a:latin typeface="Georgia" panose="02040502050405020303" pitchFamily="18" charset="0"/>
              </a:rPr>
              <a:t>Sabbath</a:t>
            </a:r>
            <a:r>
              <a:rPr lang="en-CA" sz="3600" b="1" i="1" dirty="0">
                <a:ln>
                  <a:solidFill>
                    <a:srgbClr val="FF00FF"/>
                  </a:solidFill>
                </a:ln>
                <a:solidFill>
                  <a:srgbClr val="0000FF"/>
                </a:solidFill>
                <a:effectLst>
                  <a:glow rad="127000">
                    <a:srgbClr val="FFFF00"/>
                  </a:glow>
                </a:effectLst>
                <a:latin typeface="Georgia" panose="02040502050405020303" pitchFamily="18" charset="0"/>
              </a:rPr>
              <a:t> of Tishri 10    -     </a:t>
            </a:r>
            <a:r>
              <a:rPr lang="en-CA" sz="3600" b="1" i="1" dirty="0">
                <a:ln w="28575">
                  <a:solidFill>
                    <a:srgbClr val="FF3399"/>
                  </a:solidFill>
                </a:ln>
                <a:solidFill>
                  <a:srgbClr val="0000FF"/>
                </a:solidFill>
                <a:effectLst>
                  <a:glow rad="254000">
                    <a:srgbClr val="FFCCFF"/>
                  </a:glow>
                </a:effectLst>
                <a:latin typeface="Georgia" panose="02040502050405020303" pitchFamily="18" charset="0"/>
              </a:rPr>
              <a:t>END?</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endParaRPr lang="en-CA" sz="3600" b="1" i="1" dirty="0">
              <a:ln>
                <a:solidFill>
                  <a:schemeClr val="tx1"/>
                </a:solidFill>
              </a:ln>
              <a:solidFill>
                <a:srgbClr val="CC00CC"/>
              </a:solidFill>
              <a:effectLst>
                <a:glow rad="127000">
                  <a:srgbClr val="00B0F0"/>
                </a:glow>
              </a:effectLst>
              <a:latin typeface="Georgia" panose="02040502050405020303" pitchFamily="18" charset="0"/>
            </a:endParaRPr>
          </a:p>
        </p:txBody>
      </p:sp>
      <p:sp>
        <p:nvSpPr>
          <p:cNvPr id="16" name="Rectangle 15"/>
          <p:cNvSpPr/>
          <p:nvPr/>
        </p:nvSpPr>
        <p:spPr>
          <a:xfrm>
            <a:off x="4067520" y="1692066"/>
            <a:ext cx="7966664" cy="133845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Day, “</a:t>
            </a:r>
            <a:r>
              <a:rPr lang="en-CA" sz="3000" b="1" i="1" dirty="0">
                <a:ln>
                  <a:solidFill>
                    <a:srgbClr val="0000FF"/>
                  </a:solidFill>
                </a:ln>
                <a:solidFill>
                  <a:srgbClr val="CC66FF"/>
                </a:solidFill>
                <a:effectLst>
                  <a:glow rad="127000">
                    <a:srgbClr val="FFFF00"/>
                  </a:glow>
                </a:effectLst>
              </a:rPr>
              <a:t>Yowm</a:t>
            </a:r>
            <a:r>
              <a:rPr lang="en-CA" sz="3000" b="1" i="1" dirty="0">
                <a:ln>
                  <a:solidFill>
                    <a:srgbClr val="0000FF"/>
                  </a:solidFill>
                </a:ln>
                <a:solidFill>
                  <a:srgbClr val="CC66FF"/>
                </a:solidFill>
              </a:rPr>
              <a:t>” not only means the Light Season but it defines a </a:t>
            </a:r>
            <a:r>
              <a:rPr lang="en-CA" sz="3000" b="1" i="1" dirty="0">
                <a:ln>
                  <a:solidFill>
                    <a:srgbClr val="0000FF"/>
                  </a:solidFill>
                </a:ln>
                <a:solidFill>
                  <a:srgbClr val="CC66FF"/>
                </a:solidFill>
                <a:effectLst>
                  <a:glow rad="88900">
                    <a:srgbClr val="FF9900"/>
                  </a:glow>
                </a:effectLst>
              </a:rPr>
              <a:t>24 hour period </a:t>
            </a:r>
            <a:r>
              <a:rPr lang="en-CA" sz="3000" b="1" i="1" dirty="0">
                <a:ln>
                  <a:solidFill>
                    <a:srgbClr val="0000FF"/>
                  </a:solidFill>
                </a:ln>
                <a:solidFill>
                  <a:srgbClr val="CC66FF"/>
                </a:solidFill>
              </a:rPr>
              <a:t>also.  </a:t>
            </a:r>
            <a:r>
              <a:rPr lang="en-CA" sz="4400" b="1" i="1" dirty="0">
                <a:ln>
                  <a:solidFill>
                    <a:srgbClr val="0000FF"/>
                  </a:solidFill>
                </a:ln>
                <a:solidFill>
                  <a:srgbClr val="00FFFF"/>
                </a:solidFill>
              </a:rPr>
              <a:t>***</a:t>
            </a:r>
            <a:r>
              <a:rPr lang="en-CA" sz="3000" b="1" i="1" dirty="0">
                <a:ln>
                  <a:solidFill>
                    <a:srgbClr val="0000FF"/>
                  </a:solidFill>
                </a:ln>
                <a:solidFill>
                  <a:srgbClr val="CC66FF"/>
                </a:solidFill>
              </a:rPr>
              <a:t> </a:t>
            </a:r>
          </a:p>
        </p:txBody>
      </p:sp>
      <p:sp>
        <p:nvSpPr>
          <p:cNvPr id="17" name="Rectangle 16"/>
          <p:cNvSpPr/>
          <p:nvPr/>
        </p:nvSpPr>
        <p:spPr>
          <a:xfrm>
            <a:off x="186214" y="3161944"/>
            <a:ext cx="11878859" cy="3558451"/>
          </a:xfrm>
          <a:prstGeom prst="rect">
            <a:avLst/>
          </a:prstGeom>
          <a:solidFill>
            <a:schemeClr val="accent6">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ln>
                  <a:solidFill>
                    <a:schemeClr val="tx1"/>
                  </a:solidFill>
                </a:ln>
                <a:solidFill>
                  <a:schemeClr val="tx1"/>
                </a:solidFill>
              </a:rPr>
              <a:t>When</a:t>
            </a:r>
            <a:r>
              <a:rPr lang="en-CA" sz="3200" b="1" dirty="0">
                <a:ln>
                  <a:solidFill>
                    <a:srgbClr val="95F1FD"/>
                  </a:solidFill>
                </a:ln>
                <a:solidFill>
                  <a:schemeClr val="accent5">
                    <a:lumMod val="50000"/>
                  </a:schemeClr>
                </a:solidFill>
              </a:rPr>
              <a:t> </a:t>
            </a:r>
            <a:r>
              <a:rPr lang="en-CA" sz="3200" b="1" dirty="0">
                <a:ln>
                  <a:solidFill>
                    <a:srgbClr val="E329D6"/>
                  </a:solidFill>
                </a:ln>
                <a:solidFill>
                  <a:srgbClr val="0000FF"/>
                </a:solidFill>
              </a:rPr>
              <a:t>Yahuah</a:t>
            </a:r>
            <a:r>
              <a:rPr lang="en-CA" sz="3200" b="1" dirty="0">
                <a:ln>
                  <a:solidFill>
                    <a:srgbClr val="95F1FD"/>
                  </a:solidFill>
                </a:ln>
                <a:solidFill>
                  <a:schemeClr val="accent5">
                    <a:lumMod val="50000"/>
                  </a:schemeClr>
                </a:solidFill>
              </a:rPr>
              <a:t> </a:t>
            </a:r>
            <a:r>
              <a:rPr lang="en-CA" sz="3200" dirty="0">
                <a:ln>
                  <a:solidFill>
                    <a:schemeClr val="tx1"/>
                  </a:solidFill>
                </a:ln>
                <a:solidFill>
                  <a:schemeClr val="tx1"/>
                </a:solidFill>
              </a:rPr>
              <a:t>desires to be </a:t>
            </a:r>
            <a:r>
              <a:rPr lang="en-CA" sz="3200" b="1" i="1" u="sng" dirty="0">
                <a:ln>
                  <a:solidFill>
                    <a:schemeClr val="tx1"/>
                  </a:solidFill>
                </a:ln>
                <a:solidFill>
                  <a:srgbClr val="CC66FF"/>
                </a:solidFill>
                <a:latin typeface="Georgia" panose="02040502050405020303" pitchFamily="18" charset="0"/>
              </a:rPr>
              <a:t>PRECISE</a:t>
            </a:r>
            <a:r>
              <a:rPr lang="en-CA" sz="3200" dirty="0">
                <a:ln>
                  <a:solidFill>
                    <a:schemeClr val="tx1"/>
                  </a:solidFill>
                </a:ln>
                <a:solidFill>
                  <a:schemeClr val="tx1"/>
                </a:solidFill>
              </a:rPr>
              <a:t> about </a:t>
            </a:r>
            <a:br>
              <a:rPr lang="en-CA" sz="3200" dirty="0">
                <a:ln>
                  <a:solidFill>
                    <a:schemeClr val="tx1"/>
                  </a:solidFill>
                </a:ln>
                <a:solidFill>
                  <a:schemeClr val="tx1"/>
                </a:solidFill>
              </a:rPr>
            </a:br>
            <a:r>
              <a:rPr lang="en-CA" sz="3200" b="1" i="1" u="sng" dirty="0">
                <a:ln>
                  <a:solidFill>
                    <a:schemeClr val="tx1"/>
                  </a:solidFill>
                </a:ln>
                <a:solidFill>
                  <a:srgbClr val="CC66FF"/>
                </a:solidFill>
                <a:latin typeface="Georgia" panose="02040502050405020303" pitchFamily="18" charset="0"/>
              </a:rPr>
              <a:t>INDIVIDUAL</a:t>
            </a:r>
            <a:r>
              <a:rPr lang="en-CA" sz="3200" dirty="0">
                <a:ln>
                  <a:solidFill>
                    <a:schemeClr val="tx1"/>
                  </a:solidFill>
                </a:ln>
                <a:solidFill>
                  <a:schemeClr val="tx1"/>
                </a:solidFill>
              </a:rPr>
              <a:t> time related identities, </a:t>
            </a:r>
            <a:r>
              <a:rPr lang="en-CA" sz="3200" b="1" i="1" dirty="0">
                <a:ln>
                  <a:solidFill>
                    <a:schemeClr val="tx1"/>
                  </a:solidFill>
                </a:ln>
                <a:solidFill>
                  <a:srgbClr val="CC66FF"/>
                </a:solidFill>
                <a:latin typeface="Georgia" panose="02040502050405020303" pitchFamily="18" charset="0"/>
              </a:rPr>
              <a:t>HE INFORMS US!</a:t>
            </a:r>
          </a:p>
          <a:p>
            <a:pPr algn="ctr"/>
            <a:endParaRPr lang="en-CA" sz="3200" b="1" i="1" dirty="0">
              <a:ln>
                <a:solidFill>
                  <a:schemeClr val="tx1"/>
                </a:solidFill>
              </a:ln>
              <a:solidFill>
                <a:srgbClr val="CC66FF"/>
              </a:solidFill>
              <a:latin typeface="Georgia" panose="02040502050405020303" pitchFamily="18" charset="0"/>
            </a:endParaRPr>
          </a:p>
          <a:p>
            <a:pPr algn="ctr"/>
            <a:r>
              <a:rPr lang="en-CA" sz="3200" dirty="0">
                <a:ln>
                  <a:solidFill>
                    <a:schemeClr val="tx1"/>
                  </a:solidFill>
                </a:ln>
                <a:solidFill>
                  <a:schemeClr val="tx1"/>
                </a:solidFill>
              </a:rPr>
              <a:t> </a:t>
            </a:r>
            <a:r>
              <a:rPr lang="en-US" sz="3200" dirty="0">
                <a:solidFill>
                  <a:srgbClr val="009999"/>
                </a:solidFill>
              </a:rPr>
              <a:t>Thus saith [</a:t>
            </a:r>
            <a:r>
              <a:rPr lang="en-US" sz="3200" b="1" dirty="0">
                <a:ln>
                  <a:solidFill>
                    <a:srgbClr val="E329D6"/>
                  </a:solidFill>
                </a:ln>
                <a:solidFill>
                  <a:srgbClr val="0000FF"/>
                </a:solidFill>
              </a:rPr>
              <a:t>Yahuah</a:t>
            </a:r>
            <a:r>
              <a:rPr lang="en-US" sz="3200" dirty="0">
                <a:solidFill>
                  <a:srgbClr val="009999"/>
                </a:solidFill>
              </a:rPr>
              <a:t>]; If ye can break </a:t>
            </a:r>
            <a:r>
              <a:rPr lang="en-US" sz="3200" b="1" u="sng" dirty="0">
                <a:ln>
                  <a:solidFill>
                    <a:schemeClr val="tx1"/>
                  </a:solidFill>
                </a:ln>
                <a:solidFill>
                  <a:srgbClr val="00FFFF"/>
                </a:solidFill>
                <a:effectLst>
                  <a:glow rad="127000">
                    <a:srgbClr val="FF3399"/>
                  </a:glow>
                </a:effectLst>
              </a:rPr>
              <a:t>MY COVENANT</a:t>
            </a:r>
            <a:r>
              <a:rPr lang="en-US" sz="3200" b="1" dirty="0">
                <a:ln>
                  <a:solidFill>
                    <a:schemeClr val="tx1"/>
                  </a:solidFill>
                </a:ln>
                <a:solidFill>
                  <a:srgbClr val="00FFFF"/>
                </a:solidFill>
                <a:effectLst>
                  <a:glow rad="127000">
                    <a:srgbClr val="FF3399"/>
                  </a:glow>
                </a:effectLst>
              </a:rPr>
              <a:t> </a:t>
            </a:r>
            <a:r>
              <a:rPr lang="en-US" sz="3200" b="1" u="sng" dirty="0">
                <a:ln>
                  <a:solidFill>
                    <a:schemeClr val="tx1"/>
                  </a:solidFill>
                </a:ln>
                <a:solidFill>
                  <a:srgbClr val="00FFFF"/>
                </a:solidFill>
              </a:rPr>
              <a:t>of the day</a:t>
            </a:r>
            <a:r>
              <a:rPr lang="en-US" sz="3200" b="1" dirty="0">
                <a:ln>
                  <a:solidFill>
                    <a:schemeClr val="tx1"/>
                  </a:solidFill>
                </a:ln>
                <a:solidFill>
                  <a:srgbClr val="00FFFF"/>
                </a:solidFill>
              </a:rPr>
              <a:t>, </a:t>
            </a:r>
            <a:br>
              <a:rPr lang="en-US" sz="3200" b="1" dirty="0">
                <a:ln>
                  <a:solidFill>
                    <a:schemeClr val="tx1"/>
                  </a:solidFill>
                </a:ln>
                <a:solidFill>
                  <a:srgbClr val="00FFFF"/>
                </a:solidFill>
              </a:rPr>
            </a:br>
            <a:r>
              <a:rPr lang="en-US" sz="3200" dirty="0">
                <a:solidFill>
                  <a:srgbClr val="009999"/>
                </a:solidFill>
              </a:rPr>
              <a:t>and </a:t>
            </a:r>
            <a:r>
              <a:rPr lang="en-US" sz="3200" b="1" u="sng" dirty="0">
                <a:ln>
                  <a:solidFill>
                    <a:srgbClr val="0000FF"/>
                  </a:solidFill>
                </a:ln>
                <a:solidFill>
                  <a:schemeClr val="tx1"/>
                </a:solidFill>
                <a:effectLst>
                  <a:glow rad="76200">
                    <a:srgbClr val="FF3399"/>
                  </a:glow>
                </a:effectLst>
              </a:rPr>
              <a:t>MY COVENANT</a:t>
            </a:r>
            <a:r>
              <a:rPr lang="en-US" sz="3200" b="1" dirty="0">
                <a:ln>
                  <a:solidFill>
                    <a:srgbClr val="0000FF"/>
                  </a:solidFill>
                </a:ln>
                <a:solidFill>
                  <a:schemeClr val="tx1"/>
                </a:solidFill>
                <a:effectLst>
                  <a:glow rad="76200">
                    <a:srgbClr val="FF3399"/>
                  </a:glow>
                </a:effectLst>
              </a:rPr>
              <a:t> </a:t>
            </a:r>
            <a:r>
              <a:rPr lang="en-US" sz="3200" b="1" dirty="0">
                <a:solidFill>
                  <a:schemeClr val="tx1"/>
                </a:solidFill>
              </a:rPr>
              <a:t>of the night, </a:t>
            </a:r>
            <a:r>
              <a:rPr lang="en-US" sz="3200" dirty="0">
                <a:solidFill>
                  <a:srgbClr val="009999"/>
                </a:solidFill>
              </a:rPr>
              <a:t>and that there should not be </a:t>
            </a:r>
            <a:br>
              <a:rPr lang="en-US" sz="3200" dirty="0">
                <a:solidFill>
                  <a:srgbClr val="009999"/>
                </a:solidFill>
              </a:rPr>
            </a:br>
            <a:r>
              <a:rPr lang="en-US" sz="3200" b="1" dirty="0">
                <a:ln>
                  <a:solidFill>
                    <a:srgbClr val="0000FF"/>
                  </a:solidFill>
                </a:ln>
                <a:solidFill>
                  <a:srgbClr val="009999"/>
                </a:solidFill>
              </a:rPr>
              <a:t>day</a:t>
            </a:r>
            <a:r>
              <a:rPr lang="en-US" sz="3200" dirty="0">
                <a:solidFill>
                  <a:srgbClr val="009999"/>
                </a:solidFill>
              </a:rPr>
              <a:t> and </a:t>
            </a:r>
            <a:r>
              <a:rPr lang="en-US" sz="3200" b="1" dirty="0">
                <a:ln>
                  <a:solidFill>
                    <a:srgbClr val="0000FF"/>
                  </a:solidFill>
                </a:ln>
                <a:solidFill>
                  <a:srgbClr val="009999"/>
                </a:solidFill>
              </a:rPr>
              <a:t>night</a:t>
            </a:r>
            <a:r>
              <a:rPr lang="en-US" sz="3200" dirty="0">
                <a:solidFill>
                  <a:srgbClr val="009999"/>
                </a:solidFill>
              </a:rPr>
              <a:t> </a:t>
            </a:r>
            <a:r>
              <a:rPr lang="en-US" sz="3200" u="sng" dirty="0">
                <a:solidFill>
                  <a:schemeClr val="tx1"/>
                </a:solidFill>
                <a:latin typeface="Arial Black" panose="020B0A04020102020204" pitchFamily="34" charset="0"/>
              </a:rPr>
              <a:t>in their </a:t>
            </a:r>
            <a:r>
              <a:rPr lang="en-US" sz="3200" b="1" u="sng" dirty="0">
                <a:solidFill>
                  <a:schemeClr val="tx1"/>
                </a:solidFill>
                <a:latin typeface="Arial Black" panose="020B0A04020102020204" pitchFamily="34" charset="0"/>
              </a:rPr>
              <a:t>season</a:t>
            </a:r>
            <a:r>
              <a:rPr lang="en-US" sz="3200" dirty="0">
                <a:solidFill>
                  <a:srgbClr val="009999"/>
                </a:solidFill>
              </a:rPr>
              <a:t> …  Jer 33:20.</a:t>
            </a:r>
            <a:endParaRPr lang="en-CA" sz="3200" dirty="0">
              <a:ln>
                <a:solidFill>
                  <a:schemeClr val="tx1"/>
                </a:solidFill>
              </a:ln>
              <a:solidFill>
                <a:srgbClr val="009999"/>
              </a:solidFill>
            </a:endParaRPr>
          </a:p>
        </p:txBody>
      </p:sp>
      <p:sp>
        <p:nvSpPr>
          <p:cNvPr id="21" name="Rectangle 20"/>
          <p:cNvSpPr/>
          <p:nvPr/>
        </p:nvSpPr>
        <p:spPr>
          <a:xfrm>
            <a:off x="222172" y="1692066"/>
            <a:ext cx="3662650" cy="13246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39</a:t>
            </a:fld>
            <a:endParaRPr lang="en-US" sz="1400" b="1" dirty="0">
              <a:solidFill>
                <a:schemeClr val="tx1"/>
              </a:solidFill>
            </a:endParaRPr>
          </a:p>
        </p:txBody>
      </p:sp>
    </p:spTree>
    <p:extLst>
      <p:ext uri="{BB962C8B-B14F-4D97-AF65-F5344CB8AC3E}">
        <p14:creationId xmlns:p14="http://schemas.microsoft.com/office/powerpoint/2010/main" val="3612846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up)">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up)">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ysClr val="windowText" lastClr="000000"/>
                </a:solidFill>
              </a:rPr>
              <a:t>4</a:t>
            </a:fld>
            <a:endParaRPr lang="en-US" dirty="0">
              <a:solidFill>
                <a:sysClr val="windowText" lastClr="000000"/>
              </a:solidFill>
            </a:endParaRPr>
          </a:p>
        </p:txBody>
      </p:sp>
      <p:sp>
        <p:nvSpPr>
          <p:cNvPr id="3" name="Rectangle 2"/>
          <p:cNvSpPr/>
          <p:nvPr/>
        </p:nvSpPr>
        <p:spPr>
          <a:xfrm>
            <a:off x="6349405" y="1704513"/>
            <a:ext cx="5248834" cy="4998127"/>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2. What two characteristics that begin the </a:t>
            </a:r>
            <a:br>
              <a:rPr lang="en-CA" sz="3600" dirty="0">
                <a:solidFill>
                  <a:srgbClr val="002060"/>
                </a:solidFill>
              </a:rPr>
            </a:br>
            <a:r>
              <a:rPr lang="en-CA" sz="3600" b="1" i="1" dirty="0">
                <a:ln>
                  <a:solidFill>
                    <a:srgbClr val="663300"/>
                  </a:solidFill>
                </a:ln>
                <a:solidFill>
                  <a:srgbClr val="0066FF"/>
                </a:solidFill>
              </a:rPr>
              <a:t>Atonement </a:t>
            </a:r>
            <a:r>
              <a:rPr lang="en-CA" sz="3600" b="1" i="1" u="sng" dirty="0">
                <a:ln>
                  <a:solidFill>
                    <a:srgbClr val="663300"/>
                  </a:solidFill>
                </a:ln>
                <a:solidFill>
                  <a:srgbClr val="0066FF"/>
                </a:solidFill>
              </a:rPr>
              <a:t>Sabbath</a:t>
            </a:r>
            <a:r>
              <a:rPr lang="en-CA" sz="3600" b="1" i="1" dirty="0">
                <a:ln>
                  <a:solidFill>
                    <a:srgbClr val="663300"/>
                  </a:solidFill>
                </a:ln>
                <a:solidFill>
                  <a:srgbClr val="0066FF"/>
                </a:solidFill>
              </a:rPr>
              <a:t> </a:t>
            </a:r>
            <a:br>
              <a:rPr lang="en-CA" sz="3600" b="1" i="1" dirty="0">
                <a:ln>
                  <a:solidFill>
                    <a:srgbClr val="663300"/>
                  </a:solidFill>
                </a:ln>
                <a:solidFill>
                  <a:srgbClr val="0066FF"/>
                </a:solidFill>
              </a:rPr>
            </a:br>
            <a:r>
              <a:rPr lang="en-CA" sz="3600" dirty="0">
                <a:solidFill>
                  <a:srgbClr val="002060"/>
                </a:solidFill>
              </a:rPr>
              <a:t>by the </a:t>
            </a:r>
            <a:r>
              <a:rPr lang="en-CA" sz="3600" b="1" dirty="0">
                <a:ln>
                  <a:solidFill>
                    <a:srgbClr val="0066FF"/>
                  </a:solidFill>
                </a:ln>
                <a:solidFill>
                  <a:srgbClr val="FF00FF"/>
                </a:solidFill>
                <a:effectLst>
                  <a:glow rad="127000">
                    <a:srgbClr val="99FF99"/>
                  </a:glow>
                </a:effectLst>
              </a:rPr>
              <a:t>evening</a:t>
            </a:r>
            <a:r>
              <a:rPr lang="en-CA" sz="3600" dirty="0">
                <a:solidFill>
                  <a:srgbClr val="002060"/>
                </a:solidFill>
              </a:rPr>
              <a:t> of Tishri 9 cause it to take part </a:t>
            </a:r>
            <a:br>
              <a:rPr lang="en-CA" sz="3600" dirty="0">
                <a:solidFill>
                  <a:srgbClr val="002060"/>
                </a:solidFill>
              </a:rPr>
            </a:br>
            <a:r>
              <a:rPr lang="en-CA" sz="3600" dirty="0">
                <a:solidFill>
                  <a:srgbClr val="002060"/>
                </a:solidFill>
              </a:rPr>
              <a:t>on </a:t>
            </a:r>
            <a:r>
              <a:rPr lang="en-CA" sz="3600" b="1" u="sng" dirty="0">
                <a:ln>
                  <a:solidFill>
                    <a:srgbClr val="0066FF"/>
                  </a:solidFill>
                </a:ln>
                <a:solidFill>
                  <a:srgbClr val="FF0000"/>
                </a:solidFill>
              </a:rPr>
              <a:t>two</a:t>
            </a:r>
            <a:r>
              <a:rPr lang="en-CA" sz="3600" dirty="0">
                <a:solidFill>
                  <a:srgbClr val="002060"/>
                </a:solidFill>
              </a:rPr>
              <a:t> days?  Would a “false  mixture” and tradition have an effect?</a:t>
            </a:r>
          </a:p>
        </p:txBody>
      </p:sp>
      <p:sp>
        <p:nvSpPr>
          <p:cNvPr id="4" name="Rounded Rectangle 3"/>
          <p:cNvSpPr/>
          <p:nvPr/>
        </p:nvSpPr>
        <p:spPr>
          <a:xfrm>
            <a:off x="997547" y="255078"/>
            <a:ext cx="10015593"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Questions for Atonement</a:t>
            </a:r>
          </a:p>
        </p:txBody>
      </p:sp>
      <p:sp>
        <p:nvSpPr>
          <p:cNvPr id="6" name="Rectangle 5"/>
          <p:cNvSpPr/>
          <p:nvPr/>
        </p:nvSpPr>
        <p:spPr>
          <a:xfrm>
            <a:off x="303689" y="1851371"/>
            <a:ext cx="3609404" cy="2806115"/>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1. When does the actual Sabbath Day of Atonement begin and when does it end??</a:t>
            </a:r>
          </a:p>
        </p:txBody>
      </p:sp>
      <p:sp>
        <p:nvSpPr>
          <p:cNvPr id="7" name="Rectangle 6"/>
          <p:cNvSpPr/>
          <p:nvPr/>
        </p:nvSpPr>
        <p:spPr>
          <a:xfrm>
            <a:off x="608490" y="4939732"/>
            <a:ext cx="5253732" cy="1752749"/>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2060"/>
                </a:solidFill>
              </a:rPr>
              <a:t>3. </a:t>
            </a:r>
            <a:r>
              <a:rPr lang="en-CA" sz="3600" u="sng" dirty="0">
                <a:ln>
                  <a:solidFill>
                    <a:srgbClr val="FF3399"/>
                  </a:solidFill>
                </a:ln>
                <a:solidFill>
                  <a:srgbClr val="CC66FF"/>
                </a:solidFill>
                <a:latin typeface="Arial Black" panose="020B0A04020102020204" pitchFamily="34" charset="0"/>
              </a:rPr>
              <a:t>What</a:t>
            </a:r>
            <a:r>
              <a:rPr lang="en-CA" sz="3600" dirty="0">
                <a:solidFill>
                  <a:srgbClr val="002060"/>
                </a:solidFill>
              </a:rPr>
              <a:t> are we commanded to </a:t>
            </a:r>
            <a:r>
              <a:rPr lang="en-CA" sz="3600" b="1" u="sng" dirty="0">
                <a:ln>
                  <a:solidFill>
                    <a:srgbClr val="0066FF"/>
                  </a:solidFill>
                </a:ln>
                <a:solidFill>
                  <a:srgbClr val="FF00FF"/>
                </a:solidFill>
              </a:rPr>
              <a:t>begin</a:t>
            </a:r>
            <a:r>
              <a:rPr lang="en-CA" sz="3600" dirty="0">
                <a:solidFill>
                  <a:srgbClr val="002060"/>
                </a:solidFill>
              </a:rPr>
              <a:t> on the evening of Tishri 9?   </a:t>
            </a:r>
          </a:p>
        </p:txBody>
      </p:sp>
    </p:spTree>
    <p:extLst>
      <p:ext uri="{BB962C8B-B14F-4D97-AF65-F5344CB8AC3E}">
        <p14:creationId xmlns:p14="http://schemas.microsoft.com/office/powerpoint/2010/main" val="1561505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On the </a:t>
            </a:r>
            <a:r>
              <a:rPr lang="en-US" sz="2800" b="1" i="1" dirty="0">
                <a:solidFill>
                  <a:schemeClr val="tx1">
                    <a:lumMod val="95000"/>
                    <a:lumOff val="5000"/>
                  </a:schemeClr>
                </a:solidFill>
              </a:rPr>
              <a:t>TENTH </a:t>
            </a:r>
            <a:r>
              <a:rPr lang="en-US" sz="2800" b="1" i="1" u="sng" dirty="0">
                <a:solidFill>
                  <a:schemeClr val="tx1">
                    <a:lumMod val="95000"/>
                    <a:lumOff val="5000"/>
                  </a:schemeClr>
                </a:solidFill>
                <a:effectLst>
                  <a:glow rad="127000">
                    <a:srgbClr val="00FFFF"/>
                  </a:glow>
                </a:effectLst>
              </a:rPr>
              <a:t>LIGHT SEASON</a:t>
            </a:r>
            <a:r>
              <a:rPr lang="en-US" sz="2800" b="1" i="1" dirty="0">
                <a:solidFill>
                  <a:schemeClr val="tx1">
                    <a:lumMod val="95000"/>
                    <a:lumOff val="5000"/>
                  </a:schemeClr>
                </a:solidFill>
                <a:effectLst>
                  <a:glow rad="127000">
                    <a:srgbClr val="00FFFF"/>
                  </a:glow>
                </a:effectLst>
              </a:rPr>
              <a:t> </a:t>
            </a:r>
            <a:r>
              <a:rPr lang="en-US" sz="2800" i="1" dirty="0">
                <a:solidFill>
                  <a:srgbClr val="FF0000"/>
                </a:solidFill>
              </a:rPr>
              <a:t>{PRECISION and ACCURACY} </a:t>
            </a:r>
            <a:r>
              <a:rPr lang="en-US" sz="2800" i="1" dirty="0">
                <a:solidFill>
                  <a:schemeClr val="tx1">
                    <a:lumMod val="95000"/>
                    <a:lumOff val="5000"/>
                  </a:schemeClr>
                </a:solidFill>
              </a:rPr>
              <a:t>of this seventh month as Yom </a:t>
            </a:r>
            <a:r>
              <a:rPr lang="en-US" sz="2800" i="1" dirty="0" err="1">
                <a:solidFill>
                  <a:schemeClr val="tx1">
                    <a:lumMod val="95000"/>
                    <a:lumOff val="5000"/>
                  </a:schemeClr>
                </a:solidFill>
              </a:rPr>
              <a:t>Ha’Kippurim</a:t>
            </a:r>
            <a:r>
              <a:rPr lang="en-US" sz="2800" i="1" dirty="0">
                <a:solidFill>
                  <a:schemeClr val="tx1">
                    <a:lumMod val="95000"/>
                    <a:lumOff val="5000"/>
                  </a:schemeClr>
                </a:solidFill>
              </a:rPr>
              <a:t> 	(Day of Atonement).  </a:t>
            </a:r>
            <a:r>
              <a:rPr lang="en-US" sz="2800" b="1" i="1" dirty="0">
                <a:solidFill>
                  <a:schemeClr val="tx1">
                    <a:lumMod val="95000"/>
                    <a:lumOff val="5000"/>
                  </a:schemeClr>
                </a:solidFill>
                <a:effectLst>
                  <a:glow rad="127000">
                    <a:srgbClr val="00FFFF"/>
                  </a:glow>
                </a:effectLst>
              </a:rPr>
              <a:t> 					</a:t>
            </a:r>
            <a:endParaRPr lang="en-US" sz="2800" i="1" dirty="0">
              <a:solidFill>
                <a:schemeClr val="tx1">
                  <a:lumMod val="95000"/>
                  <a:lumOff val="5000"/>
                </a:schemeClr>
              </a:solidFill>
            </a:endParaRPr>
          </a:p>
        </p:txBody>
      </p:sp>
      <p:sp>
        <p:nvSpPr>
          <p:cNvPr id="4" name="Rectangle 3"/>
          <p:cNvSpPr/>
          <p:nvPr/>
        </p:nvSpPr>
        <p:spPr>
          <a:xfrm>
            <a:off x="2454690" y="81125"/>
            <a:ext cx="8116458" cy="1004969"/>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i="1" dirty="0">
                <a:ln>
                  <a:solidFill>
                    <a:srgbClr val="FF00FF"/>
                  </a:solidFill>
                </a:ln>
                <a:solidFill>
                  <a:srgbClr val="0000FF"/>
                </a:solidFill>
                <a:effectLst/>
                <a:latin typeface="Georgia" panose="02040502050405020303" pitchFamily="18" charset="0"/>
              </a:rPr>
              <a:t>Why then do we    </a:t>
            </a:r>
            <a:r>
              <a:rPr lang="en-CA" sz="5400" b="1" i="1" u="sng" dirty="0">
                <a:ln>
                  <a:solidFill>
                    <a:srgbClr val="FF00FF"/>
                  </a:solidFill>
                </a:ln>
                <a:solidFill>
                  <a:srgbClr val="FF3399"/>
                </a:solidFill>
                <a:effectLst>
                  <a:glow rad="127000">
                    <a:srgbClr val="00FFFF"/>
                  </a:glow>
                </a:effectLst>
                <a:latin typeface="Georgia" panose="02040502050405020303" pitchFamily="18" charset="0"/>
              </a:rPr>
              <a:t>NOT</a:t>
            </a:r>
            <a:r>
              <a:rPr lang="en-CA" sz="3600" b="1" i="1" dirty="0">
                <a:ln>
                  <a:solidFill>
                    <a:srgbClr val="FF00FF"/>
                  </a:solidFill>
                </a:ln>
                <a:solidFill>
                  <a:srgbClr val="0000FF"/>
                </a:solidFill>
                <a:effectLst>
                  <a:glow rad="127000">
                    <a:srgbClr val="FFFF00"/>
                  </a:glow>
                </a:effectLst>
                <a:latin typeface="Georgia" panose="02040502050405020303" pitchFamily="18" charset="0"/>
              </a:rPr>
              <a:t>    </a:t>
            </a:r>
            <a:r>
              <a:rPr lang="en-CA" sz="3600" b="1" i="1" dirty="0">
                <a:ln>
                  <a:solidFill>
                    <a:srgbClr val="FF00FF"/>
                  </a:solidFill>
                </a:ln>
                <a:solidFill>
                  <a:srgbClr val="0000FF"/>
                </a:solidFill>
                <a:effectLst/>
                <a:latin typeface="Georgia" panose="02040502050405020303" pitchFamily="18" charset="0"/>
              </a:rPr>
              <a:t>see -</a:t>
            </a:r>
            <a:endParaRPr lang="en-CA" sz="3600" b="1" i="1" dirty="0">
              <a:ln>
                <a:solidFill>
                  <a:schemeClr val="tx1"/>
                </a:solidFill>
              </a:ln>
              <a:solidFill>
                <a:srgbClr val="CC00CC"/>
              </a:solidFill>
              <a:effectLst/>
              <a:latin typeface="Georgia" panose="02040502050405020303" pitchFamily="18" charset="0"/>
            </a:endParaRPr>
          </a:p>
        </p:txBody>
      </p:sp>
      <p:sp>
        <p:nvSpPr>
          <p:cNvPr id="17" name="Rectangle 16"/>
          <p:cNvSpPr/>
          <p:nvPr/>
        </p:nvSpPr>
        <p:spPr>
          <a:xfrm>
            <a:off x="165280" y="3161944"/>
            <a:ext cx="11878859" cy="3546561"/>
          </a:xfrm>
          <a:prstGeom prst="rect">
            <a:avLst/>
          </a:prstGeom>
          <a:solidFill>
            <a:schemeClr val="bg1">
              <a:lumMod val="6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CA" sz="3200" b="1" dirty="0">
                <a:ln>
                  <a:solidFill>
                    <a:srgbClr val="95F1FD"/>
                  </a:solidFill>
                </a:ln>
                <a:solidFill>
                  <a:schemeClr val="accent5">
                    <a:lumMod val="50000"/>
                  </a:schemeClr>
                </a:solidFill>
              </a:rPr>
              <a:t>								</a:t>
            </a:r>
            <a:r>
              <a:rPr lang="en-CA" sz="3200" b="1" i="1" dirty="0">
                <a:ln>
                  <a:solidFill>
                    <a:schemeClr val="tx1"/>
                  </a:solidFill>
                </a:ln>
                <a:solidFill>
                  <a:srgbClr val="FF3399"/>
                </a:solidFill>
                <a:latin typeface="Georgia" panose="02040502050405020303" pitchFamily="18" charset="0"/>
              </a:rPr>
              <a:t>Why did </a:t>
            </a:r>
            <a:r>
              <a:rPr lang="en-CA" sz="3200" b="1" i="1" dirty="0">
                <a:ln>
                  <a:solidFill>
                    <a:srgbClr val="0000FF"/>
                  </a:solidFill>
                </a:ln>
                <a:solidFill>
                  <a:srgbClr val="00FFFF"/>
                </a:solidFill>
                <a:latin typeface="Georgia" panose="02040502050405020303" pitchFamily="18" charset="0"/>
              </a:rPr>
              <a:t>Yahuah</a:t>
            </a:r>
            <a:r>
              <a:rPr lang="en-CA" sz="3200" b="1" i="1" dirty="0">
                <a:ln>
                  <a:solidFill>
                    <a:srgbClr val="66FF33"/>
                  </a:solidFill>
                </a:ln>
                <a:solidFill>
                  <a:srgbClr val="FF3399"/>
                </a:solidFill>
                <a:latin typeface="Georgia" panose="02040502050405020303" pitchFamily="18" charset="0"/>
              </a:rPr>
              <a:t> 								</a:t>
            </a:r>
            <a:r>
              <a:rPr lang="en-CA" sz="3200" b="1" i="1" u="sng" dirty="0">
                <a:ln>
                  <a:solidFill>
                    <a:schemeClr val="tx1"/>
                  </a:solidFill>
                </a:ln>
                <a:solidFill>
                  <a:srgbClr val="FF3399"/>
                </a:solidFill>
                <a:latin typeface="Georgia" panose="02040502050405020303" pitchFamily="18" charset="0"/>
              </a:rPr>
              <a:t>NOT GRASP</a:t>
            </a:r>
            <a:r>
              <a:rPr lang="en-CA" sz="3200" b="1" i="1" dirty="0">
                <a:ln>
                  <a:solidFill>
                    <a:schemeClr val="tx1"/>
                  </a:solidFill>
                </a:ln>
                <a:solidFill>
                  <a:srgbClr val="FF3399"/>
                </a:solidFill>
                <a:latin typeface="Georgia" panose="02040502050405020303" pitchFamily="18" charset="0"/>
              </a:rPr>
              <a:t> this </a:t>
            </a:r>
            <a:r>
              <a:rPr lang="en-CA" sz="3200" b="1" i="1" u="sng" dirty="0">
                <a:ln>
                  <a:solidFill>
                    <a:schemeClr val="tx1"/>
                  </a:solidFill>
                </a:ln>
                <a:solidFill>
                  <a:srgbClr val="FF9900"/>
                </a:solidFill>
                <a:latin typeface="Georgia" panose="02040502050405020303" pitchFamily="18" charset="0"/>
              </a:rPr>
              <a:t>GOLDEN OPPORTUNITY</a:t>
            </a:r>
            <a:r>
              <a:rPr lang="en-CA" sz="3200" b="1" i="1" dirty="0">
                <a:ln>
                  <a:solidFill>
                    <a:schemeClr val="tx1"/>
                  </a:solidFill>
                </a:ln>
                <a:solidFill>
                  <a:srgbClr val="FF9900"/>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to define with </a:t>
            </a:r>
            <a:r>
              <a:rPr lang="en-CA" sz="3200" b="1" i="1" dirty="0">
                <a:ln>
                  <a:solidFill>
                    <a:srgbClr val="0000FF"/>
                  </a:solidFill>
                </a:ln>
                <a:solidFill>
                  <a:srgbClr val="00FFFF"/>
                </a:solidFill>
                <a:latin typeface="Georgia" panose="02040502050405020303" pitchFamily="18" charset="0"/>
              </a:rPr>
              <a:t>absolute precise accuracy, </a:t>
            </a:r>
            <a:r>
              <a:rPr lang="en-CA" sz="3200" b="1" i="1" u="sng" dirty="0">
                <a:ln>
                  <a:solidFill>
                    <a:srgbClr val="0000FF"/>
                  </a:solidFill>
                </a:ln>
                <a:solidFill>
                  <a:srgbClr val="00FFFF"/>
                </a:solidFill>
                <a:latin typeface="Georgia" panose="02040502050405020303" pitchFamily="18" charset="0"/>
              </a:rPr>
              <a:t>LIGHT SEASON ONLY</a:t>
            </a:r>
            <a:r>
              <a:rPr lang="en-CA" sz="3200" b="1" i="1" dirty="0">
                <a:ln>
                  <a:solidFill>
                    <a:srgbClr val="0000FF"/>
                  </a:solidFill>
                </a:ln>
                <a:solidFill>
                  <a:srgbClr val="00FFFF"/>
                </a:solidFill>
                <a:latin typeface="Georgia" panose="02040502050405020303" pitchFamily="18" charset="0"/>
              </a:rPr>
              <a:t> perimeters</a:t>
            </a:r>
            <a:r>
              <a:rPr lang="en-CA" sz="3200" b="1" i="1" dirty="0">
                <a:ln>
                  <a:solidFill>
                    <a:schemeClr val="tx1"/>
                  </a:solidFill>
                </a:ln>
                <a:solidFill>
                  <a:srgbClr val="00FFFF"/>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of Atonement </a:t>
            </a:r>
            <a:r>
              <a:rPr lang="en-CA" sz="3200" b="1" i="1" dirty="0" err="1">
                <a:ln>
                  <a:solidFill>
                    <a:schemeClr val="tx1"/>
                  </a:solidFill>
                </a:ln>
                <a:solidFill>
                  <a:srgbClr val="FF3399"/>
                </a:solidFill>
                <a:latin typeface="Georgia" panose="02040502050405020303" pitchFamily="18" charset="0"/>
              </a:rPr>
              <a:t>Shabbath</a:t>
            </a:r>
            <a:r>
              <a:rPr lang="en-CA" sz="3200" b="1" i="1" dirty="0">
                <a:ln>
                  <a:solidFill>
                    <a:schemeClr val="tx1"/>
                  </a:solidFill>
                </a:ln>
                <a:solidFill>
                  <a:srgbClr val="FF3399"/>
                </a:solidFill>
                <a:latin typeface="Georgia" panose="02040502050405020303" pitchFamily="18" charset="0"/>
              </a:rPr>
              <a:t>? </a:t>
            </a:r>
            <a:r>
              <a:rPr lang="en-CA" sz="2400" b="1" i="1" dirty="0">
                <a:ln>
                  <a:solidFill>
                    <a:schemeClr val="tx1"/>
                  </a:solidFill>
                </a:ln>
                <a:solidFill>
                  <a:srgbClr val="66FF33"/>
                </a:solidFill>
                <a:latin typeface="Georgia" panose="02040502050405020303" pitchFamily="18" charset="0"/>
              </a:rPr>
              <a:t>(As well as the other </a:t>
            </a:r>
            <a:r>
              <a:rPr lang="en-CA" sz="2400" b="1" i="1" dirty="0" err="1">
                <a:ln>
                  <a:solidFill>
                    <a:schemeClr val="tx1"/>
                  </a:solidFill>
                </a:ln>
                <a:solidFill>
                  <a:srgbClr val="66FF33"/>
                </a:solidFill>
                <a:latin typeface="Georgia" panose="02040502050405020303" pitchFamily="18" charset="0"/>
              </a:rPr>
              <a:t>Shabbaths</a:t>
            </a:r>
            <a:r>
              <a:rPr lang="en-CA" sz="2400" b="1" i="1" dirty="0">
                <a:ln>
                  <a:solidFill>
                    <a:schemeClr val="tx1"/>
                  </a:solidFill>
                </a:ln>
                <a:solidFill>
                  <a:srgbClr val="66FF33"/>
                </a:solidFill>
                <a:latin typeface="Georgia" panose="02040502050405020303" pitchFamily="18" charset="0"/>
              </a:rPr>
              <a:t>?) </a:t>
            </a:r>
            <a:r>
              <a:rPr lang="en-CA" sz="3200" b="1" i="1" dirty="0">
                <a:ln>
                  <a:solidFill>
                    <a:schemeClr val="tx1"/>
                  </a:solidFill>
                </a:ln>
                <a:solidFill>
                  <a:srgbClr val="FF3399"/>
                </a:solidFill>
                <a:latin typeface="Georgia" panose="02040502050405020303" pitchFamily="18" charset="0"/>
              </a:rPr>
              <a:t> Why did </a:t>
            </a:r>
            <a:r>
              <a:rPr lang="en-CA" sz="3200" b="1" i="1" dirty="0">
                <a:ln>
                  <a:solidFill>
                    <a:srgbClr val="0000FF"/>
                  </a:solidFill>
                </a:ln>
                <a:solidFill>
                  <a:srgbClr val="00FFFF"/>
                </a:solidFill>
                <a:latin typeface="Georgia" panose="02040502050405020303" pitchFamily="18" charset="0"/>
              </a:rPr>
              <a:t>Yahuah</a:t>
            </a:r>
            <a:r>
              <a:rPr lang="en-CA" sz="3200" b="1" i="1" dirty="0">
                <a:ln>
                  <a:solidFill>
                    <a:schemeClr val="tx1"/>
                  </a:solidFill>
                </a:ln>
                <a:solidFill>
                  <a:srgbClr val="FF3399"/>
                </a:solidFill>
                <a:latin typeface="Georgia" panose="02040502050405020303" pitchFamily="18" charset="0"/>
              </a:rPr>
              <a:t> not define with blinding accuracy that Atonement Shabbath ended with the LIGHT SEASON? </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rot="60000" flipH="1" flipV="1">
            <a:off x="1803270" y="3171159"/>
            <a:ext cx="16034" cy="948437"/>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3545" y="276688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789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2074821" y="3274026"/>
            <a:ext cx="5280" cy="85450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53497" y="3072524"/>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sp>
        <p:nvSpPr>
          <p:cNvPr id="60" name="Right Bracket 59"/>
          <p:cNvSpPr/>
          <p:nvPr/>
        </p:nvSpPr>
        <p:spPr>
          <a:xfrm rot="5400000">
            <a:off x="4348333" y="1553126"/>
            <a:ext cx="102350" cy="5209566"/>
          </a:xfrm>
          <a:prstGeom prst="rightBracket">
            <a:avLst>
              <a:gd name="adj" fmla="val 125196"/>
            </a:avLst>
          </a:prstGeom>
          <a:solidFill>
            <a:srgbClr val="CC66FF">
              <a:alpha val="45000"/>
            </a:srgbClr>
          </a:solidFill>
          <a:ln w="19050">
            <a:solidFill>
              <a:srgbClr val="00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Slide Number Placeholder 6"/>
          <p:cNvSpPr>
            <a:spLocks noGrp="1"/>
          </p:cNvSpPr>
          <p:nvPr>
            <p:ph type="sldNum" sz="quarter" idx="12"/>
          </p:nvPr>
        </p:nvSpPr>
        <p:spPr>
          <a:xfrm>
            <a:off x="11475719" y="6229445"/>
            <a:ext cx="504461" cy="365125"/>
          </a:xfrm>
        </p:spPr>
        <p:txBody>
          <a:bodyPr/>
          <a:lstStyle/>
          <a:p>
            <a:fld id="{0FAB87E4-7748-4117-92E5-790DAABEC644}" type="slidenum">
              <a:rPr lang="en-US" sz="1400" b="1" smtClean="0">
                <a:solidFill>
                  <a:schemeClr val="tx1"/>
                </a:solidFill>
              </a:rPr>
              <a:t>40</a:t>
            </a:fld>
            <a:endParaRPr lang="en-US" sz="1400" b="1" dirty="0">
              <a:solidFill>
                <a:schemeClr val="tx1"/>
              </a:solidFill>
            </a:endParaRPr>
          </a:p>
        </p:txBody>
      </p:sp>
      <p:sp>
        <p:nvSpPr>
          <p:cNvPr id="10" name="Curved Up Arrow 9"/>
          <p:cNvSpPr/>
          <p:nvPr/>
        </p:nvSpPr>
        <p:spPr>
          <a:xfrm rot="372181" flipH="1">
            <a:off x="3005868" y="1823320"/>
            <a:ext cx="4065659" cy="1244986"/>
          </a:xfrm>
          <a:prstGeom prst="curvedUpArrow">
            <a:avLst>
              <a:gd name="adj1" fmla="val 25000"/>
              <a:gd name="adj2" fmla="val 69283"/>
              <a:gd name="adj3" fmla="val 33148"/>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Curved Up Arrow 13"/>
          <p:cNvSpPr/>
          <p:nvPr/>
        </p:nvSpPr>
        <p:spPr>
          <a:xfrm flipH="1">
            <a:off x="6563169" y="2026903"/>
            <a:ext cx="3905427" cy="1091769"/>
          </a:xfrm>
          <a:prstGeom prst="curvedUpArrow">
            <a:avLst>
              <a:gd name="adj1" fmla="val 25000"/>
              <a:gd name="adj2" fmla="val 97816"/>
              <a:gd name="adj3" fmla="val 23540"/>
            </a:avLst>
          </a:prstGeom>
          <a:gradFill>
            <a:gsLst>
              <a:gs pos="25000">
                <a:schemeClr val="accent4">
                  <a:lumMod val="60000"/>
                  <a:lumOff val="40000"/>
                </a:schemeClr>
              </a:gs>
              <a:gs pos="49000">
                <a:schemeClr val="accent6">
                  <a:lumMod val="60000"/>
                  <a:lumOff val="40000"/>
                </a:schemeClr>
              </a:gs>
              <a:gs pos="76000">
                <a:srgbClr val="FF3399"/>
              </a:gs>
              <a:gs pos="100000">
                <a:srgbClr val="FFCCFF"/>
              </a:gs>
            </a:gsLst>
            <a:lin ang="5400000" scaled="1"/>
          </a:gra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14"/>
          <p:cNvSpPr/>
          <p:nvPr/>
        </p:nvSpPr>
        <p:spPr>
          <a:xfrm>
            <a:off x="7289586" y="1607571"/>
            <a:ext cx="4669444" cy="887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prstClr val="black">
                    <a:lumMod val="95000"/>
                    <a:lumOff val="5000"/>
                  </a:prstClr>
                </a:solidFill>
              </a:rPr>
              <a:t>shall be a </a:t>
            </a:r>
            <a:r>
              <a:rPr lang="en-US" sz="2800" i="1" u="sng" dirty="0">
                <a:solidFill>
                  <a:srgbClr val="FF0000"/>
                </a:solidFill>
              </a:rPr>
              <a:t>QODESH GATHERING </a:t>
            </a:r>
            <a:r>
              <a:rPr lang="en-US" sz="2800" i="1" dirty="0">
                <a:solidFill>
                  <a:srgbClr val="FF0000"/>
                </a:solidFill>
              </a:rPr>
              <a:t>	</a:t>
            </a:r>
            <a:r>
              <a:rPr lang="en-US" sz="2800" i="1" dirty="0">
                <a:solidFill>
                  <a:schemeClr val="tx1"/>
                </a:solidFill>
              </a:rPr>
              <a:t>to you.</a:t>
            </a:r>
            <a:endParaRPr lang="en-CA" dirty="0">
              <a:solidFill>
                <a:schemeClr val="tx1"/>
              </a:solidFill>
            </a:endParaRPr>
          </a:p>
        </p:txBody>
      </p:sp>
      <p:sp>
        <p:nvSpPr>
          <p:cNvPr id="18" name="Oval 17"/>
          <p:cNvSpPr/>
          <p:nvPr/>
        </p:nvSpPr>
        <p:spPr>
          <a:xfrm>
            <a:off x="6787082" y="1438477"/>
            <a:ext cx="658332" cy="6012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lumMod val="95000"/>
                    <a:lumOff val="5000"/>
                  </a:schemeClr>
                </a:solidFill>
                <a:effectLst>
                  <a:glow rad="127000">
                    <a:srgbClr val="00FFFF"/>
                  </a:glow>
                </a:effectLst>
              </a:rPr>
              <a:t>It</a:t>
            </a:r>
            <a:r>
              <a:rPr lang="en-US" sz="4800" b="1" i="1" dirty="0">
                <a:solidFill>
                  <a:schemeClr val="tx1">
                    <a:lumMod val="95000"/>
                    <a:lumOff val="5000"/>
                  </a:schemeClr>
                </a:solidFill>
                <a:effectLst>
                  <a:glow rad="127000">
                    <a:srgbClr val="00FFFF"/>
                  </a:glow>
                </a:effectLst>
              </a:rPr>
              <a:t> </a:t>
            </a:r>
            <a:endParaRPr lang="en-CA" sz="4800" dirty="0"/>
          </a:p>
        </p:txBody>
      </p:sp>
      <p:sp>
        <p:nvSpPr>
          <p:cNvPr id="22" name="Rounded Rectangle 21"/>
          <p:cNvSpPr/>
          <p:nvPr/>
        </p:nvSpPr>
        <p:spPr>
          <a:xfrm>
            <a:off x="6796472" y="126409"/>
            <a:ext cx="2253524" cy="914400"/>
          </a:xfrm>
          <a:prstGeom prst="roundRect">
            <a:avLst/>
          </a:prstGeom>
          <a:noFill/>
          <a:ln w="76200">
            <a:solidFill>
              <a:srgbClr val="66FF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le 37"/>
          <p:cNvSpPr/>
          <p:nvPr/>
        </p:nvSpPr>
        <p:spPr>
          <a:xfrm>
            <a:off x="2358128" y="1218132"/>
            <a:ext cx="2253524" cy="468128"/>
          </a:xfrm>
          <a:prstGeom prst="roundRect">
            <a:avLst/>
          </a:prstGeom>
          <a:noFill/>
          <a:ln w="38100">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6830302" y="348908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95852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repeatCount="3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2)">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1" presetClass="entr" presetSubtype="2" repeatCount="3000" fill="hold" grpId="0" nodeType="with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wheel(2)">
                                      <p:cBhvr>
                                        <p:cTn id="15" dur="75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22" presetClass="entr" presetSubtype="2"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2"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par>
                                <p:cTn id="32" presetID="22" presetClass="entr" presetSubtype="2" fill="hold" grpId="1" nodeType="withEffect">
                                  <p:stCondLst>
                                    <p:cond delay="250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1750"/>
                                        <p:tgtEl>
                                          <p:spTgt spid="14"/>
                                        </p:tgtEl>
                                      </p:cBhvr>
                                    </p:animEffect>
                                  </p:childTnLst>
                                </p:cTn>
                              </p:par>
                              <p:par>
                                <p:cTn id="35" presetID="21" presetClass="entr" presetSubtype="1" fill="hold" grpId="1" nodeType="withEffect">
                                  <p:stCondLst>
                                    <p:cond delay="250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175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0" grpId="1" animBg="1"/>
      <p:bldP spid="14" grpId="0" animBg="1"/>
      <p:bldP spid="14" grpId="1" animBg="1"/>
      <p:bldP spid="15" grpId="0"/>
      <p:bldP spid="18" grpId="0"/>
      <p:bldP spid="22"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51324"/>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h="25400" prst="softRound"/>
            </a:sp3d>
          </a:bodyPr>
          <a:lstStyle/>
          <a:p>
            <a:pPr lvl="0">
              <a:lnSpc>
                <a:spcPct val="100000"/>
              </a:lnSpc>
              <a:spcBef>
                <a:spcPts val="0"/>
              </a:spcBef>
            </a:pPr>
            <a:r>
              <a:rPr lang="en-CA" sz="6600" b="1" i="1" dirty="0">
                <a:ln>
                  <a:solidFill>
                    <a:srgbClr val="FF00FF"/>
                  </a:solidFill>
                </a:ln>
                <a:solidFill>
                  <a:srgbClr val="0000FF"/>
                </a:solidFill>
                <a:effectLst>
                  <a:glow rad="127000">
                    <a:srgbClr val="FFFF00"/>
                  </a:glow>
                </a:effectLst>
                <a:latin typeface="Georgia" panose="02040502050405020303" pitchFamily="18" charset="0"/>
              </a:rPr>
              <a:t>Why</a:t>
            </a:r>
            <a:r>
              <a:rPr lang="en-US" sz="4400" dirty="0">
                <a:solidFill>
                  <a:schemeClr val="tx1">
                    <a:lumMod val="95000"/>
                    <a:lumOff val="5000"/>
                  </a:schemeClr>
                </a:solidFill>
              </a:rPr>
              <a:t> </a:t>
            </a:r>
            <a:r>
              <a:rPr lang="en-US" sz="2800" dirty="0">
                <a:solidFill>
                  <a:schemeClr val="tx1">
                    <a:lumMod val="95000"/>
                    <a:lumOff val="5000"/>
                  </a:schemeClr>
                </a:solidFill>
              </a:rPr>
              <a:t>is it that in Genesis 1,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One”</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Two”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Three”  </a:t>
            </a:r>
            <a:r>
              <a:rPr lang="en-US" sz="2800" dirty="0">
                <a:solidFill>
                  <a:schemeClr val="tx1">
                    <a:lumMod val="95000"/>
                    <a:lumOff val="5000"/>
                  </a:schemeClr>
                </a:solidFill>
              </a:rPr>
              <a:t>	ended at Dawn,</a:t>
            </a:r>
          </a:p>
          <a:p>
            <a:pPr lvl="0">
              <a:lnSpc>
                <a:spcPct val="100000"/>
              </a:lnSpc>
              <a:spcBef>
                <a:spcPts val="0"/>
              </a:spcBef>
            </a:pPr>
            <a:r>
              <a:rPr lang="en-US" sz="2800" dirty="0">
                <a:solidFill>
                  <a:schemeClr val="tx1">
                    <a:lumMod val="95000"/>
                    <a:lumOff val="5000"/>
                  </a:schemeClr>
                </a:solidFill>
              </a:rPr>
              <a:t>	“Day </a:t>
            </a:r>
            <a:r>
              <a:rPr lang="en-US" sz="2800" b="1" dirty="0">
                <a:ln>
                  <a:solidFill>
                    <a:srgbClr val="0000FF"/>
                  </a:solidFill>
                </a:ln>
                <a:solidFill>
                  <a:srgbClr val="E329D6"/>
                </a:solidFill>
              </a:rPr>
              <a:t>Four”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Five”     </a:t>
            </a:r>
            <a:r>
              <a:rPr lang="en-US" sz="2800" dirty="0">
                <a:solidFill>
                  <a:schemeClr val="tx1">
                    <a:lumMod val="95000"/>
                    <a:lumOff val="5000"/>
                  </a:schemeClr>
                </a:solidFill>
              </a:rPr>
              <a:t>	ended at Dawn, </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b="1" dirty="0">
                <a:ln>
                  <a:solidFill>
                    <a:srgbClr val="0000FF"/>
                  </a:solidFill>
                </a:ln>
                <a:solidFill>
                  <a:srgbClr val="E329D6"/>
                </a:solidFill>
              </a:rPr>
              <a:t>Six” </a:t>
            </a:r>
            <a:r>
              <a:rPr lang="en-US" sz="2800" dirty="0">
                <a:solidFill>
                  <a:schemeClr val="tx1">
                    <a:lumMod val="95000"/>
                    <a:lumOff val="5000"/>
                  </a:schemeClr>
                </a:solidFill>
              </a:rPr>
              <a:t>	 	ended at Dawn,</a:t>
            </a:r>
            <a:br>
              <a:rPr lang="en-US" sz="2800" dirty="0">
                <a:solidFill>
                  <a:schemeClr val="tx1">
                    <a:lumMod val="95000"/>
                    <a:lumOff val="5000"/>
                  </a:schemeClr>
                </a:solidFill>
              </a:rPr>
            </a:br>
            <a:r>
              <a:rPr lang="en-US" sz="2800" dirty="0">
                <a:solidFill>
                  <a:schemeClr val="tx1">
                    <a:lumMod val="95000"/>
                    <a:lumOff val="5000"/>
                  </a:schemeClr>
                </a:solidFill>
              </a:rPr>
              <a:t>	“Day </a:t>
            </a:r>
            <a:r>
              <a:rPr lang="en-US" sz="2800" i="1" dirty="0">
                <a:ln>
                  <a:solidFill>
                    <a:srgbClr val="0000FF"/>
                  </a:solidFill>
                </a:ln>
                <a:solidFill>
                  <a:srgbClr val="00FFFF"/>
                </a:solidFill>
                <a:latin typeface="Arial Black" panose="020B0A04020102020204" pitchFamily="34" charset="0"/>
              </a:rPr>
              <a:t>SEVEN” 	</a:t>
            </a:r>
            <a:r>
              <a:rPr lang="en-US" sz="2800" dirty="0">
                <a:solidFill>
                  <a:schemeClr val="tx1">
                    <a:lumMod val="95000"/>
                    <a:lumOff val="5000"/>
                  </a:schemeClr>
                </a:solidFill>
              </a:rPr>
              <a:t>ended at Dawn,</a:t>
            </a:r>
            <a:br>
              <a:rPr lang="en-US" sz="2800" dirty="0">
                <a:solidFill>
                  <a:schemeClr val="tx1">
                    <a:lumMod val="95000"/>
                    <a:lumOff val="5000"/>
                  </a:schemeClr>
                </a:solidFill>
              </a:rPr>
            </a:br>
            <a:r>
              <a:rPr lang="en-US" sz="2800" b="1" i="1" dirty="0">
                <a:solidFill>
                  <a:schemeClr val="accent5">
                    <a:lumMod val="75000"/>
                  </a:schemeClr>
                </a:solidFill>
              </a:rPr>
              <a:t>Matt 28:1 </a:t>
            </a:r>
            <a:r>
              <a:rPr lang="en-US" sz="2800" dirty="0">
                <a:solidFill>
                  <a:schemeClr val="tx1">
                    <a:lumMod val="95000"/>
                    <a:lumOff val="5000"/>
                  </a:schemeClr>
                </a:solidFill>
              </a:rPr>
              <a:t>– the </a:t>
            </a:r>
            <a:r>
              <a:rPr lang="en-US" sz="2800" i="1" dirty="0">
                <a:ln>
                  <a:solidFill>
                    <a:srgbClr val="0000FF"/>
                  </a:solidFill>
                </a:ln>
                <a:solidFill>
                  <a:srgbClr val="00FFFF"/>
                </a:solidFill>
                <a:latin typeface="Arial Black" panose="020B0A04020102020204" pitchFamily="34" charset="0"/>
              </a:rPr>
              <a:t>Shabbath</a:t>
            </a:r>
            <a:r>
              <a:rPr lang="en-US" sz="2800" dirty="0">
                <a:solidFill>
                  <a:schemeClr val="tx1">
                    <a:lumMod val="95000"/>
                    <a:lumOff val="5000"/>
                  </a:schemeClr>
                </a:solidFill>
              </a:rPr>
              <a:t> </a:t>
            </a:r>
            <a:r>
              <a:rPr lang="en-US" sz="2800" b="1" i="1" dirty="0">
                <a:solidFill>
                  <a:srgbClr val="0000FF"/>
                </a:solidFill>
              </a:rPr>
              <a:t>ended at Dawn, </a:t>
            </a:r>
            <a:br>
              <a:rPr lang="en-US" sz="2800" dirty="0">
                <a:solidFill>
                  <a:schemeClr val="tx1">
                    <a:lumMod val="95000"/>
                    <a:lumOff val="5000"/>
                  </a:schemeClr>
                </a:solidFill>
              </a:rPr>
            </a:br>
            <a:r>
              <a:rPr lang="en-US" sz="2800" b="1" i="1" dirty="0" err="1">
                <a:solidFill>
                  <a:schemeClr val="accent5">
                    <a:lumMod val="75000"/>
                  </a:schemeClr>
                </a:solidFill>
              </a:rPr>
              <a:t>Exo</a:t>
            </a:r>
            <a:r>
              <a:rPr lang="en-US" sz="2800" b="1" i="1" dirty="0">
                <a:solidFill>
                  <a:schemeClr val="accent5">
                    <a:lumMod val="75000"/>
                  </a:schemeClr>
                </a:solidFill>
              </a:rPr>
              <a:t> 12:10,11/ Luke 23 </a:t>
            </a:r>
            <a:r>
              <a:rPr lang="en-US" sz="2800" dirty="0">
                <a:solidFill>
                  <a:schemeClr val="tx1">
                    <a:lumMod val="95000"/>
                    <a:lumOff val="5000"/>
                  </a:schemeClr>
                </a:solidFill>
              </a:rPr>
              <a:t>– The “Preparation Day” ended at Dawn;</a:t>
            </a:r>
            <a:br>
              <a:rPr lang="en-US" sz="2800" dirty="0">
                <a:solidFill>
                  <a:schemeClr val="tx1">
                    <a:lumMod val="95000"/>
                    <a:lumOff val="5000"/>
                  </a:schemeClr>
                </a:solidFill>
              </a:rPr>
            </a:br>
            <a:r>
              <a:rPr lang="en-US" sz="2800" b="1" i="1" dirty="0">
                <a:solidFill>
                  <a:srgbClr val="FF0000"/>
                </a:solidFill>
              </a:rPr>
              <a:t>And - </a:t>
            </a:r>
            <a:r>
              <a:rPr lang="en-US" sz="2800" b="1" i="1" u="sng" dirty="0">
                <a:solidFill>
                  <a:schemeClr val="tx1">
                    <a:lumMod val="95000"/>
                    <a:lumOff val="5000"/>
                  </a:schemeClr>
                </a:solidFill>
              </a:rPr>
              <a:t>there is no Hebrew word</a:t>
            </a:r>
            <a:r>
              <a:rPr lang="en-US" sz="2800" b="1" i="1" dirty="0">
                <a:solidFill>
                  <a:schemeClr val="tx1">
                    <a:lumMod val="95000"/>
                    <a:lumOff val="5000"/>
                  </a:schemeClr>
                </a:solidFill>
              </a:rPr>
              <a:t> </a:t>
            </a:r>
            <a:r>
              <a:rPr lang="en-US" sz="2800" dirty="0">
                <a:solidFill>
                  <a:schemeClr val="tx1">
                    <a:lumMod val="95000"/>
                    <a:lumOff val="5000"/>
                  </a:schemeClr>
                </a:solidFill>
              </a:rPr>
              <a:t>that defines a Shabbath that does</a:t>
            </a:r>
            <a:br>
              <a:rPr lang="en-US" sz="2800" dirty="0">
                <a:solidFill>
                  <a:schemeClr val="tx1">
                    <a:lumMod val="95000"/>
                    <a:lumOff val="5000"/>
                  </a:schemeClr>
                </a:solidFill>
              </a:rPr>
            </a:br>
            <a:r>
              <a:rPr lang="en-US" sz="2800" dirty="0">
                <a:solidFill>
                  <a:schemeClr val="tx1">
                    <a:lumMod val="95000"/>
                    <a:lumOff val="5000"/>
                  </a:schemeClr>
                </a:solidFill>
              </a:rPr>
              <a:t> </a:t>
            </a:r>
            <a:r>
              <a:rPr lang="en-US" sz="2800" b="1" i="1" u="sng" dirty="0">
                <a:solidFill>
                  <a:schemeClr val="tx1">
                    <a:lumMod val="95000"/>
                    <a:lumOff val="5000"/>
                  </a:schemeClr>
                </a:solidFill>
              </a:rPr>
              <a:t>NOT</a:t>
            </a:r>
            <a:r>
              <a:rPr lang="en-US" sz="2800" dirty="0">
                <a:solidFill>
                  <a:schemeClr val="tx1">
                    <a:lumMod val="95000"/>
                    <a:lumOff val="5000"/>
                  </a:schemeClr>
                </a:solidFill>
              </a:rPr>
              <a:t> require a </a:t>
            </a:r>
            <a:r>
              <a:rPr lang="en-US" sz="2800" b="1" dirty="0">
                <a:solidFill>
                  <a:srgbClr val="0000FF"/>
                </a:solidFill>
              </a:rPr>
              <a:t>“REST PERIOD” </a:t>
            </a:r>
            <a:r>
              <a:rPr lang="en-US" sz="2800" dirty="0">
                <a:solidFill>
                  <a:schemeClr val="tx1">
                    <a:lumMod val="95000"/>
                    <a:lumOff val="5000"/>
                  </a:schemeClr>
                </a:solidFill>
              </a:rPr>
              <a:t>FROM THIS WORLD’S ACTIVITIES!    </a:t>
            </a:r>
            <a:endParaRPr lang="en-US" sz="2800" i="1" dirty="0">
              <a:solidFill>
                <a:schemeClr val="tx1">
                  <a:lumMod val="95000"/>
                  <a:lumOff val="5000"/>
                </a:schemeClr>
              </a:solidFill>
            </a:endParaRPr>
          </a:p>
        </p:txBody>
      </p:sp>
      <p:sp>
        <p:nvSpPr>
          <p:cNvPr id="7" name="Slide Number Placeholder 6"/>
          <p:cNvSpPr>
            <a:spLocks noGrp="1"/>
          </p:cNvSpPr>
          <p:nvPr>
            <p:ph type="sldNum" sz="quarter" idx="12"/>
          </p:nvPr>
        </p:nvSpPr>
        <p:spPr>
          <a:xfrm>
            <a:off x="11774824" y="6605465"/>
            <a:ext cx="504461" cy="365125"/>
          </a:xfrm>
        </p:spPr>
        <p:txBody>
          <a:bodyPr/>
          <a:lstStyle/>
          <a:p>
            <a:fld id="{0FAB87E4-7748-4117-92E5-790DAABEC644}" type="slidenum">
              <a:rPr lang="en-US" sz="1400" b="1" smtClean="0">
                <a:solidFill>
                  <a:schemeClr val="tx1"/>
                </a:solidFill>
              </a:rPr>
              <a:t>41</a:t>
            </a:fld>
            <a:endParaRPr lang="en-US" sz="1400" b="1" dirty="0">
              <a:solidFill>
                <a:schemeClr val="tx1"/>
              </a:solidFill>
            </a:endParaRPr>
          </a:p>
        </p:txBody>
      </p:sp>
      <p:sp>
        <p:nvSpPr>
          <p:cNvPr id="16" name="Rectangle 15"/>
          <p:cNvSpPr/>
          <p:nvPr/>
        </p:nvSpPr>
        <p:spPr>
          <a:xfrm>
            <a:off x="6315342" y="151324"/>
            <a:ext cx="5728797" cy="4095936"/>
          </a:xfrm>
          <a:prstGeom prst="rect">
            <a:avLst/>
          </a:prstGeom>
          <a:solidFill>
            <a:schemeClr val="accent2">
              <a:lumMod val="60000"/>
              <a:lumOff val="40000"/>
            </a:schemeClr>
          </a:solidFill>
          <a:ln w="381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pPr algn="ctr"/>
            <a:r>
              <a:rPr lang="en-CA" sz="6600" b="1" i="1" dirty="0">
                <a:ln>
                  <a:solidFill>
                    <a:srgbClr val="FF00FF"/>
                  </a:solidFill>
                </a:ln>
                <a:solidFill>
                  <a:srgbClr val="0000FF"/>
                </a:solidFill>
                <a:effectLst>
                  <a:glow rad="127000">
                    <a:srgbClr val="FFFF00"/>
                  </a:glow>
                </a:effectLst>
                <a:latin typeface="Georgia" panose="02040502050405020303" pitchFamily="18" charset="0"/>
              </a:rPr>
              <a:t>Why </a:t>
            </a:r>
            <a:r>
              <a:rPr lang="en-CA" sz="2800" dirty="0">
                <a:solidFill>
                  <a:schemeClr val="tx1"/>
                </a:solidFill>
              </a:rPr>
              <a:t>do we </a:t>
            </a:r>
            <a:r>
              <a:rPr lang="en-CA" sz="2800" b="1" i="1" u="sng" dirty="0">
                <a:solidFill>
                  <a:schemeClr val="tx1"/>
                </a:solidFill>
                <a:effectLst>
                  <a:glow rad="127000">
                    <a:srgbClr val="CC66FF"/>
                  </a:glow>
                </a:effectLst>
                <a:latin typeface="Arial Black" panose="020B0A04020102020204" pitchFamily="34" charset="0"/>
              </a:rPr>
              <a:t>NOT</a:t>
            </a:r>
            <a:r>
              <a:rPr lang="en-CA" sz="2800" dirty="0">
                <a:solidFill>
                  <a:schemeClr val="tx1"/>
                </a:solidFill>
              </a:rPr>
              <a:t>  find </a:t>
            </a:r>
            <a:r>
              <a:rPr lang="en-CA" sz="2800" b="1" dirty="0" err="1">
                <a:solidFill>
                  <a:srgbClr val="0000FF"/>
                </a:solidFill>
              </a:rPr>
              <a:t>Yahuah’s</a:t>
            </a:r>
            <a:r>
              <a:rPr lang="en-CA" sz="2800" dirty="0">
                <a:solidFill>
                  <a:schemeClr val="tx1"/>
                </a:solidFill>
              </a:rPr>
              <a:t> instruction to end the </a:t>
            </a:r>
            <a:r>
              <a:rPr lang="en-CA" sz="2800" b="1" dirty="0" err="1">
                <a:solidFill>
                  <a:srgbClr val="0000FF"/>
                </a:solidFill>
              </a:rPr>
              <a:t>Shabbath</a:t>
            </a:r>
            <a:r>
              <a:rPr lang="en-CA" sz="2800" dirty="0">
                <a:solidFill>
                  <a:schemeClr val="tx1"/>
                </a:solidFill>
              </a:rPr>
              <a:t> at the </a:t>
            </a:r>
            <a:r>
              <a:rPr lang="en-CA" sz="2800" u="sng" dirty="0">
                <a:solidFill>
                  <a:schemeClr val="tx1"/>
                </a:solidFill>
              </a:rPr>
              <a:t>end of the</a:t>
            </a:r>
            <a:r>
              <a:rPr lang="en-CA" sz="2800" dirty="0">
                <a:solidFill>
                  <a:schemeClr val="tx1"/>
                </a:solidFill>
              </a:rPr>
              <a:t> </a:t>
            </a:r>
            <a:r>
              <a:rPr lang="en-CA" sz="2800" b="1" u="sng" dirty="0">
                <a:ln>
                  <a:solidFill>
                    <a:schemeClr val="tx1"/>
                  </a:solidFill>
                </a:ln>
                <a:solidFill>
                  <a:srgbClr val="E329D6"/>
                </a:solidFill>
              </a:rPr>
              <a:t>twilight</a:t>
            </a:r>
            <a:r>
              <a:rPr lang="en-CA" sz="2800" b="1" dirty="0">
                <a:ln>
                  <a:solidFill>
                    <a:schemeClr val="tx1"/>
                  </a:solidFill>
                </a:ln>
                <a:solidFill>
                  <a:srgbClr val="E329D6"/>
                </a:solidFill>
              </a:rPr>
              <a:t>? </a:t>
            </a:r>
            <a:r>
              <a:rPr lang="en-CA" sz="2800" dirty="0">
                <a:solidFill>
                  <a:schemeClr val="tx1"/>
                </a:solidFill>
              </a:rPr>
              <a:t>Why do we </a:t>
            </a:r>
            <a:r>
              <a:rPr lang="en-CA" sz="2800" b="1" i="1" u="sng" dirty="0">
                <a:solidFill>
                  <a:schemeClr val="tx1"/>
                </a:solidFill>
              </a:rPr>
              <a:t>not</a:t>
            </a:r>
            <a:r>
              <a:rPr lang="en-CA" sz="2800" dirty="0">
                <a:solidFill>
                  <a:schemeClr val="tx1"/>
                </a:solidFill>
              </a:rPr>
              <a:t> find </a:t>
            </a:r>
            <a:r>
              <a:rPr lang="en-CA" sz="2800" b="1" i="1" dirty="0">
                <a:solidFill>
                  <a:schemeClr val="tx1"/>
                </a:solidFill>
                <a:effectLst>
                  <a:glow rad="127000">
                    <a:srgbClr val="66FF33"/>
                  </a:glow>
                </a:effectLst>
              </a:rPr>
              <a:t>this specific pattern anywhere</a:t>
            </a:r>
            <a:r>
              <a:rPr lang="en-CA" sz="2800" dirty="0">
                <a:solidFill>
                  <a:schemeClr val="tx1"/>
                </a:solidFill>
              </a:rPr>
              <a:t> in the Scriptures?</a:t>
            </a:r>
          </a:p>
          <a:p>
            <a:pPr algn="ctr"/>
            <a:r>
              <a:rPr lang="en-CA" sz="2800" dirty="0">
                <a:solidFill>
                  <a:schemeClr val="tx1"/>
                </a:solidFill>
              </a:rPr>
              <a:t>What gives us the right to claim the A/S ends at twilight just because the Atonement observation theme does? </a:t>
            </a:r>
          </a:p>
        </p:txBody>
      </p:sp>
      <p:cxnSp>
        <p:nvCxnSpPr>
          <p:cNvPr id="21" name="Straight Connector 20"/>
          <p:cNvCxnSpPr/>
          <p:nvPr/>
        </p:nvCxnSpPr>
        <p:spPr>
          <a:xfrm flipV="1">
            <a:off x="9742205" y="2486827"/>
            <a:ext cx="1820254" cy="8545"/>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19016" y="2912693"/>
            <a:ext cx="2669270" cy="1423"/>
          </a:xfrm>
          <a:prstGeom prst="line">
            <a:avLst/>
          </a:prstGeom>
          <a:ln w="38100">
            <a:solidFill>
              <a:srgbClr val="00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82697" y="6058968"/>
            <a:ext cx="9276263" cy="661427"/>
          </a:xfrm>
          <a:prstGeom prst="roundRect">
            <a:avLst/>
          </a:prstGeom>
          <a:solidFill>
            <a:srgbClr val="002060"/>
          </a:solidFill>
          <a:ln w="38100">
            <a:solidFill>
              <a:srgbClr val="00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a:solidFill>
                  <a:srgbClr val="00FFFF"/>
                </a:solidFill>
              </a:rPr>
              <a:t>OK!  Let’s move onto a </a:t>
            </a:r>
            <a:r>
              <a:rPr lang="en-CA" sz="2800" b="1" i="1" dirty="0">
                <a:solidFill>
                  <a:srgbClr val="FFFF00"/>
                </a:solidFill>
              </a:rPr>
              <a:t>very interesting section </a:t>
            </a:r>
            <a:r>
              <a:rPr lang="en-CA" sz="2800" b="1" dirty="0">
                <a:solidFill>
                  <a:srgbClr val="00FFFF"/>
                </a:solidFill>
              </a:rPr>
              <a:t>of Lev 23:32!</a:t>
            </a:r>
          </a:p>
        </p:txBody>
      </p:sp>
      <p:pic>
        <p:nvPicPr>
          <p:cNvPr id="40" name="Picture 8" descr="C:\Users\Rae\Desktop\Art on Desktop\white man clip art\yellow-blue smiley faces\happy face shoc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777" y="4505610"/>
            <a:ext cx="2120031" cy="1965351"/>
          </a:xfrm>
          <a:prstGeom prst="round2DiagRect">
            <a:avLst>
              <a:gd name="adj1" fmla="val 16667"/>
              <a:gd name="adj2" fmla="val 0"/>
            </a:avLst>
          </a:prstGeom>
          <a:ln w="88900" cap="sq">
            <a:solidFill>
              <a:srgbClr val="CC66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72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750"/>
                                        <p:tgtEl>
                                          <p:spTgt spid="16"/>
                                        </p:tgtEl>
                                      </p:cBhvr>
                                    </p:animEffect>
                                  </p:childTnLst>
                                </p:cTn>
                              </p:par>
                              <p:par>
                                <p:cTn id="8" presetID="42" presetClass="entr" presetSubtype="0" fill="hold" nodeType="withEffect">
                                  <p:stCondLst>
                                    <p:cond delay="5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1000" fill="hold"/>
                                        <p:tgtEl>
                                          <p:spTgt spid="40"/>
                                        </p:tgtEl>
                                        <p:attrNameLst>
                                          <p:attrName>ppt_w</p:attrName>
                                        </p:attrNameLst>
                                      </p:cBhvr>
                                      <p:tavLst>
                                        <p:tav tm="0">
                                          <p:val>
                                            <p:fltVal val="0"/>
                                          </p:val>
                                        </p:tav>
                                        <p:tav tm="100000">
                                          <p:val>
                                            <p:strVal val="#ppt_w"/>
                                          </p:val>
                                        </p:tav>
                                      </p:tavLst>
                                    </p:anim>
                                    <p:anim calcmode="lin" valueType="num">
                                      <p:cBhvr>
                                        <p:cTn id="23" dur="1000" fill="hold"/>
                                        <p:tgtEl>
                                          <p:spTgt spid="40"/>
                                        </p:tgtEl>
                                        <p:attrNameLst>
                                          <p:attrName>ppt_h</p:attrName>
                                        </p:attrNameLst>
                                      </p:cBhvr>
                                      <p:tavLst>
                                        <p:tav tm="0">
                                          <p:val>
                                            <p:fltVal val="0"/>
                                          </p:val>
                                        </p:tav>
                                        <p:tav tm="100000">
                                          <p:val>
                                            <p:strVal val="#ppt_h"/>
                                          </p:val>
                                        </p:tav>
                                      </p:tavLst>
                                    </p:anim>
                                    <p:anim calcmode="lin" valueType="num">
                                      <p:cBhvr>
                                        <p:cTn id="24" dur="1000" fill="hold"/>
                                        <p:tgtEl>
                                          <p:spTgt spid="40"/>
                                        </p:tgtEl>
                                        <p:attrNameLst>
                                          <p:attrName>style.rotation</p:attrName>
                                        </p:attrNameLst>
                                      </p:cBhvr>
                                      <p:tavLst>
                                        <p:tav tm="0">
                                          <p:val>
                                            <p:fltVal val="90"/>
                                          </p:val>
                                        </p:tav>
                                        <p:tav tm="100000">
                                          <p:val>
                                            <p:fltVal val="0"/>
                                          </p:val>
                                        </p:tav>
                                      </p:tavLst>
                                    </p:anim>
                                    <p:animEffect transition="in" filter="fade">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57000"/>
              </a:srgbClr>
            </a:gs>
            <a:gs pos="100000">
              <a:srgbClr val="FF0066">
                <a:alpha val="56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2" y="727364"/>
            <a:ext cx="11851341" cy="5606841"/>
          </a:xfrm>
          <a:noFill/>
          <a:scene3d>
            <a:camera prst="orthographicFront"/>
            <a:lightRig rig="threePt" dir="t"/>
          </a:scene3d>
          <a:sp3d>
            <a:bevelT w="152400" h="50800" prst="softRound"/>
          </a:sp3d>
        </p:spPr>
        <p:txBody>
          <a:bodyPr anchor="t">
            <a:normAutofit/>
            <a:sp3d extrusionH="57150">
              <a:bevelT h="25400" prst="softRound"/>
            </a:sp3d>
          </a:bodyPr>
          <a:lstStyle/>
          <a:p>
            <a:pPr lvl="0"/>
            <a:r>
              <a:rPr lang="en-US" sz="2800" b="1" i="1" dirty="0">
                <a:solidFill>
                  <a:schemeClr val="tx1">
                    <a:lumMod val="95000"/>
                    <a:lumOff val="5000"/>
                  </a:schemeClr>
                </a:solidFill>
                <a:effectLst>
                  <a:glow rad="127000">
                    <a:srgbClr val="00CC00"/>
                  </a:glow>
                </a:effectLst>
                <a:latin typeface="Georgia" panose="02040502050405020303" pitchFamily="18" charset="0"/>
              </a:rPr>
              <a:t>Lev 23:32 </a:t>
            </a:r>
            <a:r>
              <a:rPr lang="en-US" sz="2200" dirty="0">
                <a:solidFill>
                  <a:srgbClr val="008080"/>
                </a:solidFill>
                <a:latin typeface="Georgia" panose="02040502050405020303" pitchFamily="18" charset="0"/>
              </a:rPr>
              <a:t>(</a:t>
            </a:r>
            <a:r>
              <a:rPr lang="en-US" sz="2200" b="1" dirty="0">
                <a:solidFill>
                  <a:srgbClr val="FF0000"/>
                </a:solidFill>
                <a:latin typeface="Georgia" panose="02040502050405020303" pitchFamily="18" charset="0"/>
              </a:rPr>
              <a:t>b</a:t>
            </a:r>
            <a:r>
              <a:rPr lang="en-US" sz="2200" dirty="0">
                <a:solidFill>
                  <a:srgbClr val="008080"/>
                </a:solidFill>
                <a:latin typeface="Georgia" panose="02040502050405020303" pitchFamily="18" charset="0"/>
              </a:rPr>
              <a:t>) </a:t>
            </a:r>
            <a:br>
              <a:rPr lang="en-US" sz="2200" dirty="0">
                <a:solidFill>
                  <a:srgbClr val="008080"/>
                </a:solidFill>
                <a:latin typeface="Georgia" panose="02040502050405020303" pitchFamily="18" charset="0"/>
              </a:rPr>
            </a:br>
            <a:r>
              <a:rPr lang="en-US" sz="2200" dirty="0">
                <a:solidFill>
                  <a:srgbClr val="008080"/>
                </a:solidFill>
                <a:latin typeface="Georgia" panose="02040502050405020303" pitchFamily="18" charset="0"/>
              </a:rPr>
              <a:t>         </a:t>
            </a:r>
            <a:r>
              <a:rPr lang="en-US" sz="5400" dirty="0">
                <a:solidFill>
                  <a:schemeClr val="tx1"/>
                </a:solidFill>
                <a:latin typeface="Georgia" panose="02040502050405020303" pitchFamily="18" charset="0"/>
              </a:rPr>
              <a:t>On the </a:t>
            </a:r>
            <a:r>
              <a:rPr lang="en-US" sz="5400" b="1" u="sng" dirty="0">
                <a:ln w="12700">
                  <a:solidFill>
                    <a:srgbClr val="0000FF"/>
                  </a:solidFill>
                </a:ln>
                <a:solidFill>
                  <a:srgbClr val="CC00CC"/>
                </a:solidFill>
                <a:latin typeface="Georgia" panose="02040502050405020303" pitchFamily="18" charset="0"/>
              </a:rPr>
              <a:t>NINTH day</a:t>
            </a:r>
            <a:r>
              <a:rPr lang="en-US" sz="5400" b="1" dirty="0">
                <a:ln w="12700">
                  <a:solidFill>
                    <a:srgbClr val="0000FF"/>
                  </a:solidFill>
                </a:ln>
                <a:solidFill>
                  <a:srgbClr val="CC00CC"/>
                </a:solidFill>
                <a:latin typeface="Georgia" panose="02040502050405020303" pitchFamily="18" charset="0"/>
              </a:rPr>
              <a:t> </a:t>
            </a:r>
            <a:r>
              <a:rPr lang="en-US" sz="5400" dirty="0">
                <a:solidFill>
                  <a:schemeClr val="tx1"/>
                </a:solidFill>
                <a:latin typeface="Georgia" panose="02040502050405020303" pitchFamily="18" charset="0"/>
              </a:rPr>
              <a:t>of the month </a:t>
            </a:r>
            <a:r>
              <a:rPr lang="en-US" sz="5400" dirty="0">
                <a:solidFill>
                  <a:srgbClr val="CC00CC"/>
                </a:solidFill>
                <a:latin typeface="Georgia" panose="02040502050405020303" pitchFamily="18" charset="0"/>
              </a:rPr>
              <a:t>			</a:t>
            </a:r>
            <a:r>
              <a:rPr lang="en-US" sz="5400" i="1" dirty="0">
                <a:ln w="28575">
                  <a:solidFill>
                    <a:srgbClr val="0000FF"/>
                  </a:solidFill>
                </a:ln>
                <a:solidFill>
                  <a:srgbClr val="FF0000"/>
                </a:solidFill>
                <a:latin typeface="Arial Black" panose="020B0A04020102020204" pitchFamily="34" charset="0"/>
              </a:rPr>
              <a:t>AT EVENING</a:t>
            </a:r>
            <a:r>
              <a:rPr lang="en-US" sz="5400" dirty="0">
                <a:solidFill>
                  <a:srgbClr val="CC00CC"/>
                </a:solidFill>
                <a:latin typeface="Georgia" panose="02040502050405020303" pitchFamily="18" charset="0"/>
              </a:rPr>
              <a:t>… </a:t>
            </a:r>
            <a:r>
              <a:rPr lang="en-US" sz="3600" dirty="0">
                <a:solidFill>
                  <a:srgbClr val="CC00CC"/>
                </a:solidFill>
                <a:latin typeface="Georgia" panose="02040502050405020303" pitchFamily="18" charset="0"/>
              </a:rPr>
              <a:t>(&lt;</a:t>
            </a:r>
            <a:r>
              <a:rPr lang="en-US" sz="3600" dirty="0" err="1">
                <a:solidFill>
                  <a:srgbClr val="00B050"/>
                </a:solidFill>
                <a:latin typeface="Georgia" panose="02040502050405020303" pitchFamily="18" charset="0"/>
              </a:rPr>
              <a:t>ereb</a:t>
            </a:r>
            <a:r>
              <a:rPr lang="en-US" sz="3600" dirty="0">
                <a:solidFill>
                  <a:srgbClr val="CC00CC"/>
                </a:solidFill>
                <a:latin typeface="Georgia" panose="02040502050405020303" pitchFamily="18" charset="0"/>
              </a:rPr>
              <a:t>&gt;)</a:t>
            </a:r>
            <a:endParaRPr lang="en-US" sz="3600" dirty="0">
              <a:solidFill>
                <a:prstClr val="black">
                  <a:tint val="75000"/>
                </a:prstClr>
              </a:solidFill>
              <a:latin typeface="Times New Roman" panose="02020603050405020304" pitchFamily="18" charset="0"/>
              <a:ea typeface="Times New Roman" panose="02020603050405020304" pitchFamily="18" charset="0"/>
            </a:endParaRPr>
          </a:p>
          <a:p>
            <a:endParaRPr lang="en-US" sz="2800" b="1" i="1" dirty="0">
              <a:solidFill>
                <a:schemeClr val="tx1">
                  <a:lumMod val="95000"/>
                  <a:lumOff val="5000"/>
                </a:schemeClr>
              </a:solidFill>
              <a:effectLst>
                <a:glow rad="127000">
                  <a:srgbClr val="00CC00"/>
                </a:glow>
              </a:effectLst>
              <a:latin typeface="Georgia" panose="02040502050405020303" pitchFamily="18" charset="0"/>
            </a:endParaRPr>
          </a:p>
        </p:txBody>
      </p:sp>
      <p:sp>
        <p:nvSpPr>
          <p:cNvPr id="4" name="Lightning Bolt 3"/>
          <p:cNvSpPr/>
          <p:nvPr/>
        </p:nvSpPr>
        <p:spPr>
          <a:xfrm rot="5400000">
            <a:off x="5100918" y="162588"/>
            <a:ext cx="914400" cy="914400"/>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Cloud 1"/>
          <p:cNvSpPr/>
          <p:nvPr/>
        </p:nvSpPr>
        <p:spPr>
          <a:xfrm>
            <a:off x="488373" y="2949388"/>
            <a:ext cx="11263745" cy="3773531"/>
          </a:xfrm>
          <a:prstGeom prst="cloud">
            <a:avLst/>
          </a:prstGeom>
          <a:gradFill>
            <a:gsLst>
              <a:gs pos="39000">
                <a:srgbClr val="95F1FD"/>
              </a:gs>
              <a:gs pos="63000">
                <a:srgbClr val="0000FF"/>
              </a:gs>
              <a:gs pos="100000">
                <a:srgbClr val="FF0066">
                  <a:alpha val="56000"/>
                </a:srgbClr>
              </a:gs>
            </a:gsLst>
            <a:path path="shape">
              <a:fillToRect l="50000" t="50000" r="50000" b="50000"/>
            </a:path>
          </a:gradFill>
          <a:effectLst>
            <a:glow rad="127000">
              <a:schemeClr val="accent6">
                <a:lumMod val="40000"/>
                <a:lumOff val="6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err="1">
                <a:ln w="28575">
                  <a:solidFill>
                    <a:srgbClr val="0000FF"/>
                  </a:solidFill>
                </a:ln>
                <a:solidFill>
                  <a:srgbClr val="FFFF00"/>
                </a:solidFill>
                <a:latin typeface="Comic Sans MS" panose="030F0702030302020204" pitchFamily="66" charset="0"/>
              </a:rPr>
              <a:t>Yahuah</a:t>
            </a:r>
            <a:r>
              <a:rPr lang="en-CA" sz="4400" dirty="0">
                <a:solidFill>
                  <a:schemeClr val="tx1"/>
                </a:solidFill>
                <a:latin typeface="Comic Sans MS" panose="030F0702030302020204" pitchFamily="66" charset="0"/>
              </a:rPr>
              <a:t> commands </a:t>
            </a:r>
            <a:r>
              <a:rPr lang="en-CA" sz="4400" b="1" dirty="0">
                <a:solidFill>
                  <a:schemeClr val="tx1"/>
                </a:solidFill>
                <a:effectLst>
                  <a:glow rad="127000">
                    <a:srgbClr val="FF9900"/>
                  </a:glow>
                </a:effectLst>
                <a:latin typeface="Comic Sans MS" panose="030F0702030302020204" pitchFamily="66" charset="0"/>
              </a:rPr>
              <a:t>SOMETHING</a:t>
            </a:r>
            <a:r>
              <a:rPr lang="en-CA" sz="4400" dirty="0">
                <a:solidFill>
                  <a:schemeClr val="tx1"/>
                </a:solidFill>
                <a:latin typeface="Comic Sans MS" panose="030F0702030302020204" pitchFamily="66" charset="0"/>
              </a:rPr>
              <a:t> to happen! </a:t>
            </a:r>
          </a:p>
          <a:p>
            <a:pPr algn="ctr"/>
            <a:r>
              <a:rPr lang="en-CA" sz="4400" b="1" i="1" u="sng" dirty="0">
                <a:solidFill>
                  <a:schemeClr val="tx1"/>
                </a:solidFill>
                <a:latin typeface="Comic Sans MS" panose="030F0702030302020204" pitchFamily="66" charset="0"/>
              </a:rPr>
              <a:t>What is it</a:t>
            </a:r>
            <a:r>
              <a:rPr lang="en-CA" sz="4400" b="1" i="1" dirty="0">
                <a:solidFill>
                  <a:schemeClr val="tx1"/>
                </a:solidFill>
                <a:latin typeface="Comic Sans MS" panose="030F0702030302020204" pitchFamily="66" charset="0"/>
              </a:rPr>
              <a:t>?</a:t>
            </a:r>
          </a:p>
        </p:txBody>
      </p:sp>
      <p:sp>
        <p:nvSpPr>
          <p:cNvPr id="5" name="Slide Number Placeholder 4"/>
          <p:cNvSpPr>
            <a:spLocks noGrp="1"/>
          </p:cNvSpPr>
          <p:nvPr>
            <p:ph type="sldNum" sz="quarter" idx="12"/>
          </p:nvPr>
        </p:nvSpPr>
        <p:spPr>
          <a:xfrm>
            <a:off x="11635739" y="6412865"/>
            <a:ext cx="466613" cy="365125"/>
          </a:xfrm>
        </p:spPr>
        <p:txBody>
          <a:bodyPr/>
          <a:lstStyle/>
          <a:p>
            <a:fld id="{0FAB87E4-7748-4117-92E5-790DAABEC644}" type="slidenum">
              <a:rPr lang="en-US" sz="1400" b="1" smtClean="0">
                <a:solidFill>
                  <a:schemeClr val="tx1"/>
                </a:solidFill>
              </a:rPr>
              <a:t>42</a:t>
            </a:fld>
            <a:endParaRPr lang="en-US" sz="1400" b="1" dirty="0">
              <a:solidFill>
                <a:schemeClr val="tx1"/>
              </a:solidFill>
            </a:endParaRPr>
          </a:p>
        </p:txBody>
      </p:sp>
    </p:spTree>
    <p:extLst>
      <p:ext uri="{BB962C8B-B14F-4D97-AF65-F5344CB8AC3E}">
        <p14:creationId xmlns:p14="http://schemas.microsoft.com/office/powerpoint/2010/main" val="3881904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5142" y="1015924"/>
            <a:ext cx="11563452" cy="5614116"/>
          </a:xfrm>
          <a:noFill/>
          <a:scene3d>
            <a:camera prst="orthographicFront"/>
            <a:lightRig rig="threePt" dir="t"/>
          </a:scene3d>
          <a:sp3d>
            <a:bevelT w="152400" h="50800" prst="softRound"/>
          </a:sp3d>
        </p:spPr>
        <p:txBody>
          <a:bodyPr anchor="ctr">
            <a:normAutofit fontScale="92500" lnSpcReduction="10000"/>
            <a:sp3d extrusionH="57150">
              <a:bevelT w="38100" h="38100"/>
            </a:sp3d>
          </a:bodyPr>
          <a:lstStyle/>
          <a:p>
            <a:pPr>
              <a:spcBef>
                <a:spcPts val="0"/>
              </a:spcBef>
              <a:spcAft>
                <a:spcPts val="1800"/>
              </a:spcAft>
            </a:pPr>
            <a:r>
              <a:rPr lang="en-US" sz="3200" dirty="0">
                <a:solidFill>
                  <a:schemeClr val="tx1"/>
                </a:solidFill>
              </a:rPr>
              <a:t>We have observed Sunset’s Theory claim for Atonement day </a:t>
            </a:r>
            <a:r>
              <a:rPr lang="en-US" sz="3200" u="sng" dirty="0">
                <a:solidFill>
                  <a:schemeClr val="tx1"/>
                </a:solidFill>
              </a:rPr>
              <a:t>to begin at sunset on the 9</a:t>
            </a:r>
            <a:r>
              <a:rPr lang="en-US" sz="3200" u="sng" baseline="30000" dirty="0">
                <a:solidFill>
                  <a:schemeClr val="tx1"/>
                </a:solidFill>
              </a:rPr>
              <a:t>th</a:t>
            </a:r>
            <a:r>
              <a:rPr lang="en-US" sz="3200" u="sng" dirty="0">
                <a:solidFill>
                  <a:schemeClr val="tx1"/>
                </a:solidFill>
              </a:rPr>
              <a:t> of Tishri</a:t>
            </a:r>
            <a:r>
              <a:rPr lang="en-US" sz="3200" dirty="0">
                <a:solidFill>
                  <a:schemeClr val="tx1"/>
                </a:solidFill>
              </a:rPr>
              <a:t> being laid out clearly onto charts.  </a:t>
            </a:r>
          </a:p>
          <a:p>
            <a:pPr algn="ctr">
              <a:spcBef>
                <a:spcPts val="0"/>
              </a:spcBef>
              <a:spcAft>
                <a:spcPts val="1800"/>
              </a:spcAft>
            </a:pPr>
            <a:r>
              <a:rPr lang="en-US" sz="3200" dirty="0">
                <a:solidFill>
                  <a:schemeClr val="tx1"/>
                </a:solidFill>
              </a:rPr>
              <a:t>We have seen … by default the Atonement day will stretch </a:t>
            </a:r>
            <a:br>
              <a:rPr lang="en-US" sz="3200" dirty="0">
                <a:solidFill>
                  <a:schemeClr val="tx1"/>
                </a:solidFill>
              </a:rPr>
            </a:br>
            <a:r>
              <a:rPr lang="en-US" sz="3200" dirty="0">
                <a:solidFill>
                  <a:schemeClr val="tx1"/>
                </a:solidFill>
              </a:rPr>
              <a:t>over a period of </a:t>
            </a:r>
            <a:r>
              <a:rPr lang="en-US" sz="3200" b="1" i="1" dirty="0">
                <a:solidFill>
                  <a:srgbClr val="FF00FF"/>
                </a:solidFill>
              </a:rPr>
              <a:t>48 hours!</a:t>
            </a:r>
            <a:endParaRPr lang="en-US" sz="3200" dirty="0">
              <a:solidFill>
                <a:schemeClr val="tx1"/>
              </a:solidFill>
            </a:endParaRPr>
          </a:p>
          <a:p>
            <a:pPr algn="ctr">
              <a:spcBef>
                <a:spcPts val="0"/>
              </a:spcBef>
              <a:spcAft>
                <a:spcPts val="1800"/>
              </a:spcAft>
            </a:pPr>
            <a:r>
              <a:rPr lang="en-US" sz="3200" b="1" dirty="0">
                <a:solidFill>
                  <a:srgbClr val="950543"/>
                </a:solidFill>
              </a:rPr>
              <a:t>Is it becoming quite clear that many have not understood </a:t>
            </a:r>
            <a:br>
              <a:rPr lang="en-US" sz="3200" b="1" dirty="0">
                <a:solidFill>
                  <a:srgbClr val="950543"/>
                </a:solidFill>
              </a:rPr>
            </a:br>
            <a:r>
              <a:rPr lang="en-US" sz="3200" b="1" dirty="0">
                <a:solidFill>
                  <a:srgbClr val="950543"/>
                </a:solidFill>
              </a:rPr>
              <a:t>the Scriptures correctly?</a:t>
            </a:r>
          </a:p>
          <a:p>
            <a:pPr algn="ctr">
              <a:spcBef>
                <a:spcPts val="0"/>
              </a:spcBef>
              <a:spcAft>
                <a:spcPts val="1800"/>
              </a:spcAft>
            </a:pPr>
            <a:r>
              <a:rPr lang="en-US" sz="3200" dirty="0">
                <a:solidFill>
                  <a:schemeClr val="tx1"/>
                </a:solidFill>
              </a:rPr>
              <a:t>What </a:t>
            </a:r>
            <a:r>
              <a:rPr lang="en-US" sz="3200" u="sng" dirty="0">
                <a:solidFill>
                  <a:schemeClr val="tx1"/>
                </a:solidFill>
              </a:rPr>
              <a:t>other meaning</a:t>
            </a:r>
            <a:r>
              <a:rPr lang="en-US" sz="3200" dirty="0">
                <a:solidFill>
                  <a:schemeClr val="tx1"/>
                </a:solidFill>
              </a:rPr>
              <a:t> could there possibly be </a:t>
            </a:r>
            <a:r>
              <a:rPr lang="en-US" sz="3200" u="sng" dirty="0">
                <a:solidFill>
                  <a:schemeClr val="tx1"/>
                </a:solidFill>
              </a:rPr>
              <a:t>that will find alignment with the Scriptures</a:t>
            </a:r>
            <a:r>
              <a:rPr lang="en-US" sz="2800" dirty="0">
                <a:solidFill>
                  <a:schemeClr val="tx1"/>
                </a:solidFill>
              </a:rPr>
              <a:t> </a:t>
            </a:r>
            <a:r>
              <a:rPr lang="en-US" sz="3200" dirty="0">
                <a:solidFill>
                  <a:schemeClr val="tx1"/>
                </a:solidFill>
              </a:rPr>
              <a:t>beginning in the evening prior to </a:t>
            </a:r>
            <a:br>
              <a:rPr lang="en-US" sz="3200" dirty="0">
                <a:solidFill>
                  <a:schemeClr val="tx1"/>
                </a:solidFill>
              </a:rPr>
            </a:br>
            <a:r>
              <a:rPr lang="en-US" sz="3200" dirty="0">
                <a:solidFill>
                  <a:schemeClr val="tx1"/>
                </a:solidFill>
              </a:rPr>
              <a:t>the start of Tishri 10?</a:t>
            </a:r>
          </a:p>
          <a:p>
            <a:pPr algn="ctr">
              <a:spcBef>
                <a:spcPts val="0"/>
              </a:spcBef>
              <a:spcAft>
                <a:spcPts val="1800"/>
              </a:spcAft>
            </a:pPr>
            <a:endParaRPr lang="en-US" sz="3200" dirty="0">
              <a:solidFill>
                <a:schemeClr val="tx1"/>
              </a:solidFill>
            </a:endParaRPr>
          </a:p>
          <a:p>
            <a:pPr>
              <a:spcBef>
                <a:spcPts val="0"/>
              </a:spcBef>
              <a:spcAft>
                <a:spcPts val="1800"/>
              </a:spcAft>
            </a:pPr>
            <a:r>
              <a:rPr lang="en-US" sz="3200" dirty="0">
                <a:solidFill>
                  <a:schemeClr val="tx1"/>
                </a:solidFill>
              </a:rPr>
              <a:t>Let’s look at the Scriptures once again -</a:t>
            </a:r>
          </a:p>
        </p:txBody>
      </p:sp>
      <p:sp>
        <p:nvSpPr>
          <p:cNvPr id="4" name="Lightning Bolt 3"/>
          <p:cNvSpPr/>
          <p:nvPr/>
        </p:nvSpPr>
        <p:spPr>
          <a:xfrm rot="6081193">
            <a:off x="8757118" y="-6265"/>
            <a:ext cx="1291741" cy="1136044"/>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624310" y="6414740"/>
            <a:ext cx="461232" cy="365125"/>
          </a:xfrm>
        </p:spPr>
        <p:txBody>
          <a:bodyPr/>
          <a:lstStyle/>
          <a:p>
            <a:fld id="{0FAB87E4-7748-4117-92E5-790DAABEC644}" type="slidenum">
              <a:rPr lang="en-US" sz="1400" b="1" smtClean="0">
                <a:solidFill>
                  <a:schemeClr val="tx1"/>
                </a:solidFill>
              </a:rPr>
              <a:t>43</a:t>
            </a:fld>
            <a:endParaRPr lang="en-US" sz="1400" b="1" dirty="0">
              <a:solidFill>
                <a:schemeClr val="tx1"/>
              </a:solidFill>
            </a:endParaRPr>
          </a:p>
        </p:txBody>
      </p:sp>
      <p:sp>
        <p:nvSpPr>
          <p:cNvPr id="7" name="Rounded Rectangle 6"/>
          <p:cNvSpPr/>
          <p:nvPr/>
        </p:nvSpPr>
        <p:spPr>
          <a:xfrm>
            <a:off x="691134" y="5401608"/>
            <a:ext cx="10784177" cy="555477"/>
          </a:xfrm>
          <a:prstGeom prst="roundRect">
            <a:avLst/>
          </a:prstGeom>
          <a:solidFill>
            <a:schemeClr val="accent2">
              <a:lumMod val="40000"/>
              <a:lumOff val="60000"/>
            </a:schemeClr>
          </a:solidFill>
          <a:ln w="38100">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9999"/>
                </a:solidFill>
              </a:rPr>
              <a:t>It must be something that is integrally connected with Atonement day!</a:t>
            </a:r>
          </a:p>
        </p:txBody>
      </p:sp>
    </p:spTree>
    <p:extLst>
      <p:ext uri="{BB962C8B-B14F-4D97-AF65-F5344CB8AC3E}">
        <p14:creationId xmlns:p14="http://schemas.microsoft.com/office/powerpoint/2010/main" val="398776785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5979"/>
            <a:ext cx="11802442" cy="6752021"/>
          </a:xfrm>
          <a:noFill/>
          <a:scene3d>
            <a:camera prst="orthographicFront"/>
            <a:lightRig rig="threePt" dir="t"/>
          </a:scene3d>
          <a:sp3d>
            <a:bevelT w="152400" h="50800" prst="softRound"/>
          </a:sp3d>
        </p:spPr>
        <p:txBody>
          <a:bodyPr anchor="ctr">
            <a:normAutofit/>
            <a:sp3d extrusionH="57150">
              <a:bevelT w="38100" h="38100"/>
            </a:sp3d>
          </a:bodyPr>
          <a:lstStyle/>
          <a:p>
            <a:r>
              <a:rPr lang="en-US" sz="3200" i="1" dirty="0">
                <a:solidFill>
                  <a:srgbClr val="0000FF"/>
                </a:solidFill>
              </a:rPr>
              <a:t>Lev 23:32 </a:t>
            </a:r>
            <a:r>
              <a:rPr lang="en-US" sz="3200" dirty="0">
                <a:solidFill>
                  <a:srgbClr val="FF00FF"/>
                </a:solidFill>
              </a:rPr>
              <a:t>(a)  </a:t>
            </a:r>
            <a:r>
              <a:rPr lang="en-US" sz="3200" b="1" dirty="0">
                <a:solidFill>
                  <a:schemeClr val="tx1"/>
                </a:solidFill>
                <a:effectLst>
                  <a:glow rad="127000">
                    <a:srgbClr val="FF9900"/>
                  </a:glow>
                </a:effectLst>
                <a:latin typeface="Arial Black" panose="020B0A04020102020204" pitchFamily="34" charset="0"/>
              </a:rPr>
              <a:t>It</a:t>
            </a:r>
            <a:r>
              <a:rPr lang="en-US" sz="3200" dirty="0">
                <a:solidFill>
                  <a:schemeClr val="tx1"/>
                </a:solidFill>
              </a:rPr>
              <a:t> </a:t>
            </a:r>
            <a:r>
              <a:rPr lang="en-US" sz="3200" dirty="0">
                <a:solidFill>
                  <a:srgbClr val="A50021"/>
                </a:solidFill>
              </a:rPr>
              <a:t>is a Shabbath of rest to you, and </a:t>
            </a:r>
            <a:r>
              <a:rPr lang="en-US" sz="3200" b="1" dirty="0">
                <a:ln>
                  <a:solidFill>
                    <a:srgbClr val="0000FF"/>
                  </a:solidFill>
                </a:ln>
                <a:solidFill>
                  <a:srgbClr val="95F1FD"/>
                </a:solidFill>
              </a:rPr>
              <a:t>y</a:t>
            </a:r>
            <a:r>
              <a:rPr lang="en-US" sz="3200" b="1" u="sng" dirty="0">
                <a:ln>
                  <a:solidFill>
                    <a:srgbClr val="0000FF"/>
                  </a:solidFill>
                </a:ln>
                <a:solidFill>
                  <a:srgbClr val="95F1FD"/>
                </a:solidFill>
              </a:rPr>
              <a:t>ou shall afflict</a:t>
            </a:r>
            <a:r>
              <a:rPr lang="en-US" sz="3200" b="1" dirty="0">
                <a:ln>
                  <a:solidFill>
                    <a:srgbClr val="0000FF"/>
                  </a:solidFill>
                </a:ln>
                <a:solidFill>
                  <a:srgbClr val="95F1FD"/>
                </a:solidFill>
              </a:rPr>
              <a:t> </a:t>
            </a:r>
            <a:r>
              <a:rPr lang="en-US" sz="3200" dirty="0">
                <a:solidFill>
                  <a:srgbClr val="A50021"/>
                </a:solidFill>
              </a:rPr>
              <a:t> 		               your beings. </a:t>
            </a:r>
          </a:p>
          <a:p>
            <a:r>
              <a:rPr lang="en-US" sz="3200" dirty="0">
                <a:solidFill>
                  <a:schemeClr val="tx1"/>
                </a:solidFill>
              </a:rPr>
              <a:t>The Shabbath of the </a:t>
            </a:r>
            <a:r>
              <a:rPr lang="en-US" sz="3200" b="1" dirty="0">
                <a:solidFill>
                  <a:srgbClr val="FF0066"/>
                </a:solidFill>
              </a:rPr>
              <a:t>10</a:t>
            </a:r>
            <a:r>
              <a:rPr lang="en-US" sz="3200" b="1" baseline="30000" dirty="0">
                <a:solidFill>
                  <a:srgbClr val="FF0066"/>
                </a:solidFill>
              </a:rPr>
              <a:t>th</a:t>
            </a:r>
            <a:r>
              <a:rPr lang="en-US" sz="3200" dirty="0">
                <a:solidFill>
                  <a:schemeClr val="tx1"/>
                </a:solidFill>
              </a:rPr>
              <a:t> day of Tishri (Lev 23:27) has for the </a:t>
            </a:r>
            <a:r>
              <a:rPr lang="en-US" sz="3200" b="1" i="1" u="sng" dirty="0">
                <a:solidFill>
                  <a:srgbClr val="CC66FF"/>
                </a:solidFill>
              </a:rPr>
              <a:t>6</a:t>
            </a:r>
            <a:r>
              <a:rPr lang="en-US" sz="3200" b="1" i="1" u="sng" baseline="30000" dirty="0">
                <a:solidFill>
                  <a:srgbClr val="CC66FF"/>
                </a:solidFill>
              </a:rPr>
              <a:t>th</a:t>
            </a:r>
            <a:r>
              <a:rPr lang="en-US" sz="3200" b="1" i="1" u="sng" dirty="0">
                <a:solidFill>
                  <a:srgbClr val="CC66FF"/>
                </a:solidFill>
              </a:rPr>
              <a:t> time</a:t>
            </a:r>
            <a:r>
              <a:rPr lang="en-US" sz="3200" b="1" i="1" dirty="0">
                <a:solidFill>
                  <a:srgbClr val="CC66FF"/>
                </a:solidFill>
              </a:rPr>
              <a:t>, </a:t>
            </a:r>
            <a:r>
              <a:rPr lang="en-US" sz="3200" dirty="0">
                <a:solidFill>
                  <a:schemeClr val="tx1"/>
                </a:solidFill>
              </a:rPr>
              <a:t>once again, been referenced.  We are then told of the </a:t>
            </a:r>
            <a:r>
              <a:rPr lang="en-US" sz="3200" u="sng" dirty="0">
                <a:solidFill>
                  <a:schemeClr val="tx1"/>
                </a:solidFill>
              </a:rPr>
              <a:t>type of theme</a:t>
            </a:r>
            <a:r>
              <a:rPr lang="en-US" sz="3200" dirty="0">
                <a:solidFill>
                  <a:schemeClr val="tx1"/>
                </a:solidFill>
              </a:rPr>
              <a:t> – </a:t>
            </a:r>
            <a:r>
              <a:rPr lang="en-US" sz="3200" b="1" i="1" dirty="0">
                <a:solidFill>
                  <a:srgbClr val="FF0066"/>
                </a:solidFill>
                <a:latin typeface="Comic Sans MS" panose="030F0702030302020204" pitchFamily="66" charset="0"/>
              </a:rPr>
              <a:t>affliction</a:t>
            </a:r>
            <a:r>
              <a:rPr lang="en-US" sz="3200" dirty="0">
                <a:solidFill>
                  <a:schemeClr val="tx1"/>
                </a:solidFill>
              </a:rPr>
              <a:t> - by which we are to conduct ourselves within this ultimately important cycle. Then comes the second part of the verse – </a:t>
            </a:r>
            <a:br>
              <a:rPr lang="en-US" sz="3200" dirty="0">
                <a:solidFill>
                  <a:schemeClr val="tx1"/>
                </a:solidFill>
              </a:rPr>
            </a:br>
            <a:endParaRPr lang="en-US" sz="3200" dirty="0">
              <a:solidFill>
                <a:schemeClr val="tx1"/>
              </a:solidFill>
            </a:endParaRPr>
          </a:p>
          <a:p>
            <a:r>
              <a:rPr lang="en-US" sz="3200" i="1" dirty="0">
                <a:solidFill>
                  <a:srgbClr val="0000FF"/>
                </a:solidFill>
              </a:rPr>
              <a:t>Lev 23:32 </a:t>
            </a:r>
            <a:r>
              <a:rPr lang="en-US" sz="3200" dirty="0">
                <a:solidFill>
                  <a:srgbClr val="FF00FF"/>
                </a:solidFill>
              </a:rPr>
              <a:t>(b) </a:t>
            </a:r>
            <a:r>
              <a:rPr lang="en-US" sz="3200" dirty="0">
                <a:solidFill>
                  <a:srgbClr val="C00000"/>
                </a:solidFill>
              </a:rPr>
              <a:t>On the </a:t>
            </a:r>
            <a:r>
              <a:rPr lang="en-US" sz="3200" b="1" u="sng" dirty="0">
                <a:solidFill>
                  <a:srgbClr val="CC66FF"/>
                </a:solidFill>
              </a:rPr>
              <a:t>NINTH</a:t>
            </a:r>
            <a:r>
              <a:rPr lang="en-US" sz="3200" b="1" dirty="0">
                <a:solidFill>
                  <a:srgbClr val="C00000"/>
                </a:solidFill>
              </a:rPr>
              <a:t> </a:t>
            </a:r>
            <a:r>
              <a:rPr lang="en-US" sz="3200" b="1" u="sng" dirty="0">
                <a:solidFill>
                  <a:srgbClr val="C00000"/>
                </a:solidFill>
              </a:rPr>
              <a:t>DAY OF THE MONTH AT</a:t>
            </a:r>
            <a:r>
              <a:rPr lang="en-US" sz="3200" b="1" dirty="0">
                <a:solidFill>
                  <a:srgbClr val="C00000"/>
                </a:solidFill>
              </a:rPr>
              <a:t> </a:t>
            </a:r>
            <a:r>
              <a:rPr lang="en-US" sz="3200" b="1" u="sng" dirty="0">
                <a:solidFill>
                  <a:srgbClr val="CC66FF"/>
                </a:solidFill>
              </a:rPr>
              <a:t>EVENING</a:t>
            </a:r>
            <a:r>
              <a:rPr lang="en-US" sz="3200" b="1" dirty="0">
                <a:solidFill>
                  <a:srgbClr val="C00000"/>
                </a:solidFill>
              </a:rPr>
              <a:t> </a:t>
            </a:r>
            <a:r>
              <a:rPr lang="en-US" sz="2800" b="1" dirty="0">
                <a:solidFill>
                  <a:srgbClr val="C00000"/>
                </a:solidFill>
              </a:rPr>
              <a:t>[</a:t>
            </a:r>
            <a:r>
              <a:rPr lang="en-US" sz="2800" b="1" u="sng" dirty="0">
                <a:solidFill>
                  <a:srgbClr val="C00000"/>
                </a:solidFill>
              </a:rPr>
              <a:t>EREB</a:t>
            </a:r>
            <a:r>
              <a:rPr lang="en-US" sz="2800" b="1" dirty="0">
                <a:solidFill>
                  <a:srgbClr val="C00000"/>
                </a:solidFill>
              </a:rPr>
              <a:t>]…</a:t>
            </a:r>
            <a:br>
              <a:rPr lang="en-US" sz="2800" b="1" dirty="0">
                <a:solidFill>
                  <a:srgbClr val="C00000"/>
                </a:solidFill>
              </a:rPr>
            </a:br>
            <a:r>
              <a:rPr lang="en-US" sz="2800" b="1" dirty="0">
                <a:solidFill>
                  <a:srgbClr val="C00000"/>
                </a:solidFill>
              </a:rPr>
              <a:t> </a:t>
            </a:r>
          </a:p>
          <a:p>
            <a:r>
              <a:rPr lang="en-US" sz="3200" dirty="0">
                <a:solidFill>
                  <a:schemeClr val="tx1"/>
                </a:solidFill>
              </a:rPr>
              <a:t>We have just been informed of the </a:t>
            </a:r>
            <a:r>
              <a:rPr lang="en-US" sz="3200" b="1" u="sng" dirty="0">
                <a:solidFill>
                  <a:srgbClr val="FF0066"/>
                </a:solidFill>
                <a:latin typeface="Comic Sans MS" panose="030F0702030302020204" pitchFamily="66" charset="0"/>
              </a:rPr>
              <a:t>starting point</a:t>
            </a:r>
            <a:r>
              <a:rPr lang="en-US" sz="3200" b="1" dirty="0">
                <a:solidFill>
                  <a:srgbClr val="FF0066"/>
                </a:solidFill>
                <a:latin typeface="Comic Sans MS" panose="030F0702030302020204" pitchFamily="66" charset="0"/>
              </a:rPr>
              <a:t> </a:t>
            </a:r>
            <a:r>
              <a:rPr lang="en-US" sz="3200" dirty="0">
                <a:solidFill>
                  <a:schemeClr val="tx1"/>
                </a:solidFill>
              </a:rPr>
              <a:t>of </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t>
            </a:r>
            <a:r>
              <a:rPr lang="en-US" sz="3200" dirty="0">
                <a:solidFill>
                  <a:schemeClr val="tx1"/>
                </a:solidFill>
                <a:latin typeface="Comic Sans MS" panose="030F0702030302020204" pitchFamily="66" charset="0"/>
              </a:rPr>
              <a:t>the</a:t>
            </a:r>
            <a:r>
              <a:rPr lang="en-US" sz="6000" b="1" dirty="0">
                <a:solidFill>
                  <a:schemeClr val="tx1"/>
                </a:solidFill>
                <a:latin typeface="Comic Sans MS" panose="030F0702030302020204" pitchFamily="66" charset="0"/>
              </a:rPr>
              <a:t> </a:t>
            </a:r>
            <a:r>
              <a:rPr lang="en-US" sz="4800" b="1" i="1" dirty="0">
                <a:solidFill>
                  <a:srgbClr val="FF0066"/>
                </a:solidFill>
                <a:latin typeface="Comic Sans MS" panose="030F0702030302020204" pitchFamily="66" charset="0"/>
              </a:rPr>
              <a:t>AFFLICTION!</a:t>
            </a:r>
          </a:p>
        </p:txBody>
      </p:sp>
      <p:sp>
        <p:nvSpPr>
          <p:cNvPr id="4" name="Lightning Bolt 3"/>
          <p:cNvSpPr/>
          <p:nvPr/>
        </p:nvSpPr>
        <p:spPr>
          <a:xfrm rot="6081193">
            <a:off x="4731269" y="815315"/>
            <a:ext cx="643806" cy="679772"/>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78590" y="6435725"/>
            <a:ext cx="533400" cy="365125"/>
          </a:xfrm>
          <a:scene3d>
            <a:camera prst="orthographicFront"/>
            <a:lightRig rig="threePt" dir="t"/>
          </a:scene3d>
          <a:sp3d>
            <a:bevelT w="152400" h="50800" prst="softRound"/>
          </a:sp3d>
        </p:spPr>
        <p:txBody>
          <a:bodyPr>
            <a:sp3d extrusionH="57150">
              <a:bevelT w="38100" h="38100"/>
            </a:sp3d>
          </a:bodyPr>
          <a:lstStyle/>
          <a:p>
            <a:fld id="{0FAB87E4-7748-4117-92E5-790DAABEC644}" type="slidenum">
              <a:rPr lang="en-US" sz="1400" b="1" smtClean="0">
                <a:solidFill>
                  <a:schemeClr val="tx1"/>
                </a:solidFill>
              </a:rPr>
              <a:t>44</a:t>
            </a:fld>
            <a:endParaRPr lang="en-US" sz="1400" b="1" dirty="0">
              <a:solidFill>
                <a:schemeClr val="tx1"/>
              </a:solidFill>
            </a:endParaRPr>
          </a:p>
        </p:txBody>
      </p:sp>
    </p:spTree>
    <p:extLst>
      <p:ext uri="{BB962C8B-B14F-4D97-AF65-F5344CB8AC3E}">
        <p14:creationId xmlns:p14="http://schemas.microsoft.com/office/powerpoint/2010/main" val="36214203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2334" y="205740"/>
            <a:ext cx="11647617" cy="6652260"/>
          </a:xfrm>
          <a:noFill/>
          <a:scene3d>
            <a:camera prst="orthographicFront"/>
            <a:lightRig rig="threePt" dir="t"/>
          </a:scene3d>
          <a:sp3d>
            <a:bevelT w="152400" h="50800" prst="softRound"/>
          </a:sp3d>
        </p:spPr>
        <p:txBody>
          <a:bodyPr anchor="t">
            <a:normAutofit/>
            <a:sp3d extrusionH="57150">
              <a:bevelT w="38100" h="38100"/>
            </a:sp3d>
          </a:bodyPr>
          <a:lstStyle/>
          <a:p>
            <a:pPr algn="ctr">
              <a:spcBef>
                <a:spcPts val="0"/>
              </a:spcBef>
              <a:spcAft>
                <a:spcPts val="1800"/>
              </a:spcAft>
            </a:pPr>
            <a:r>
              <a:rPr lang="en-US" sz="3200" dirty="0">
                <a:solidFill>
                  <a:schemeClr val="tx1"/>
                </a:solidFill>
              </a:rPr>
              <a:t>The time to begin our personal </a:t>
            </a:r>
            <a:r>
              <a:rPr lang="en-US" sz="3200" b="1" dirty="0">
                <a:ln>
                  <a:solidFill>
                    <a:srgbClr val="002060"/>
                  </a:solidFill>
                </a:ln>
                <a:solidFill>
                  <a:srgbClr val="FF3399"/>
                </a:solidFill>
              </a:rPr>
              <a:t>“affliction” </a:t>
            </a:r>
            <a:r>
              <a:rPr lang="en-US" sz="3200" dirty="0">
                <a:solidFill>
                  <a:schemeClr val="tx1"/>
                </a:solidFill>
              </a:rPr>
              <a:t>is at the – </a:t>
            </a:r>
            <a:r>
              <a:rPr lang="en-US" sz="3200" b="1" i="1" dirty="0">
                <a:ln>
                  <a:solidFill>
                    <a:srgbClr val="002060"/>
                  </a:solidFill>
                </a:ln>
                <a:solidFill>
                  <a:srgbClr val="FF0066"/>
                </a:solidFill>
              </a:rPr>
              <a:t>ereb</a:t>
            </a:r>
            <a:r>
              <a:rPr lang="en-US" sz="3200" dirty="0">
                <a:solidFill>
                  <a:schemeClr val="tx1"/>
                </a:solidFill>
              </a:rPr>
              <a:t> –     </a:t>
            </a:r>
            <a:br>
              <a:rPr lang="en-US" sz="3200" dirty="0">
                <a:solidFill>
                  <a:schemeClr val="tx1"/>
                </a:solidFill>
              </a:rPr>
            </a:br>
            <a:r>
              <a:rPr lang="en-US" sz="3200" dirty="0">
                <a:solidFill>
                  <a:schemeClr val="tx1"/>
                </a:solidFill>
              </a:rPr>
              <a:t>{</a:t>
            </a:r>
            <a:r>
              <a:rPr lang="en-US" sz="2800" b="1" dirty="0">
                <a:ln w="1905">
                  <a:solidFill>
                    <a:schemeClr val="accent4">
                      <a:lumMod val="75000"/>
                    </a:schemeClr>
                  </a:solidFill>
                </a:ln>
                <a:solidFill>
                  <a:schemeClr val="accent2">
                    <a:lumMod val="75000"/>
                  </a:schemeClr>
                </a:solidFill>
                <a:effectLst>
                  <a:innerShdw blurRad="69850" dist="43180" dir="5400000">
                    <a:srgbClr val="000000">
                      <a:alpha val="65000"/>
                    </a:srgbClr>
                  </a:innerShdw>
                </a:effectLst>
              </a:rPr>
              <a:t>the evening twilight — the light and darkness mixture by definition</a:t>
            </a:r>
            <a:r>
              <a:rPr lang="en-US" sz="3200" dirty="0">
                <a:solidFill>
                  <a:schemeClr val="tx1"/>
                </a:solidFill>
              </a:rPr>
              <a:t>}.</a:t>
            </a:r>
          </a:p>
          <a:p>
            <a:pPr>
              <a:spcBef>
                <a:spcPts val="0"/>
              </a:spcBef>
              <a:spcAft>
                <a:spcPts val="1800"/>
              </a:spcAft>
            </a:pPr>
            <a:r>
              <a:rPr lang="en-US" sz="3200" dirty="0">
                <a:solidFill>
                  <a:schemeClr val="tx1"/>
                </a:solidFill>
              </a:rPr>
              <a:t>In terms of timing - there is no place existing, neither in this very verse nor elsewhere in the Scriptures, that would indicate in any way that this Feast of Atonement is an anomaly. </a:t>
            </a:r>
          </a:p>
          <a:p>
            <a:pPr>
              <a:spcBef>
                <a:spcPts val="0"/>
              </a:spcBef>
              <a:spcAft>
                <a:spcPts val="1800"/>
              </a:spcAft>
            </a:pPr>
            <a:r>
              <a:rPr lang="en-US" sz="3200" dirty="0">
                <a:solidFill>
                  <a:schemeClr val="tx1"/>
                </a:solidFill>
              </a:rPr>
              <a:t>The </a:t>
            </a:r>
            <a:r>
              <a:rPr lang="en-US" sz="3200" b="1" dirty="0">
                <a:solidFill>
                  <a:srgbClr val="0000FF"/>
                </a:solidFill>
              </a:rPr>
              <a:t>Shabbath</a:t>
            </a:r>
            <a:r>
              <a:rPr lang="en-US" sz="3200" dirty="0">
                <a:solidFill>
                  <a:schemeClr val="tx1"/>
                </a:solidFill>
              </a:rPr>
              <a:t> for the Feast of Atonement always begins exactly the same as every other cycle — at</a:t>
            </a:r>
          </a:p>
          <a:p>
            <a:pPr>
              <a:spcBef>
                <a:spcPts val="0"/>
              </a:spcBef>
              <a:spcAft>
                <a:spcPts val="1800"/>
              </a:spcAft>
            </a:pPr>
            <a:endParaRPr lang="en-US" sz="5400" b="1" i="1" dirty="0">
              <a:ln>
                <a:solidFill>
                  <a:srgbClr val="0000FF"/>
                </a:solidFill>
              </a:ln>
              <a:solidFill>
                <a:srgbClr val="FF00FF"/>
              </a:solidFill>
              <a:latin typeface="Arial Black" panose="020B0A04020102020204" pitchFamily="34" charset="0"/>
            </a:endParaRPr>
          </a:p>
          <a:p>
            <a:pPr>
              <a:spcBef>
                <a:spcPts val="0"/>
              </a:spcBef>
              <a:spcAft>
                <a:spcPts val="1800"/>
              </a:spcAft>
            </a:pPr>
            <a:endParaRPr lang="en-US" sz="4800" b="1" i="1" dirty="0">
              <a:ln>
                <a:solidFill>
                  <a:srgbClr val="0000FF"/>
                </a:solidFill>
              </a:ln>
              <a:solidFill>
                <a:srgbClr val="FF00FF"/>
              </a:solidFill>
              <a:latin typeface="Arial Black" panose="020B0A04020102020204" pitchFamily="34" charset="0"/>
            </a:endParaRPr>
          </a:p>
          <a:p>
            <a:pPr>
              <a:spcBef>
                <a:spcPts val="0"/>
              </a:spcBef>
              <a:spcAft>
                <a:spcPts val="1800"/>
              </a:spcAft>
            </a:pPr>
            <a:r>
              <a:rPr lang="en-US" sz="5400" b="1" i="1" dirty="0">
                <a:ln>
                  <a:solidFill>
                    <a:srgbClr val="0000FF"/>
                  </a:solidFill>
                </a:ln>
                <a:solidFill>
                  <a:srgbClr val="FF00FF"/>
                </a:solidFill>
                <a:latin typeface="Arial Black" panose="020B0A04020102020204" pitchFamily="34" charset="0"/>
              </a:rPr>
              <a:t>						  DAWN! </a:t>
            </a:r>
          </a:p>
        </p:txBody>
      </p:sp>
      <p:sp>
        <p:nvSpPr>
          <p:cNvPr id="4" name="Lightning Bolt 3"/>
          <p:cNvSpPr/>
          <p:nvPr/>
        </p:nvSpPr>
        <p:spPr>
          <a:xfrm rot="20800800">
            <a:off x="5177236" y="5290456"/>
            <a:ext cx="914400" cy="914400"/>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Rectangle 1"/>
          <p:cNvSpPr/>
          <p:nvPr/>
        </p:nvSpPr>
        <p:spPr>
          <a:xfrm>
            <a:off x="6116143" y="3656360"/>
            <a:ext cx="3039015" cy="1999857"/>
          </a:xfrm>
          <a:prstGeom prst="rect">
            <a:avLst/>
          </a:prstGeom>
          <a:solidFill>
            <a:schemeClr val="tx1"/>
          </a:solidFill>
          <a:ln w="38100">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flipH="1" flipV="1">
            <a:off x="6175513" y="4357007"/>
            <a:ext cx="760026" cy="1220247"/>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44309" y="3759230"/>
            <a:ext cx="74362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676095" y="3759230"/>
            <a:ext cx="591138" cy="181802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052078" y="3759230"/>
            <a:ext cx="385393" cy="1818024"/>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7472907" y="3759230"/>
            <a:ext cx="126020"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721775" y="3759230"/>
            <a:ext cx="82826"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835413" y="3759230"/>
            <a:ext cx="314277" cy="1800095"/>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51952" y="3759230"/>
            <a:ext cx="517669" cy="1800096"/>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124532" y="3759230"/>
            <a:ext cx="746979" cy="1800098"/>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355364" y="4252504"/>
            <a:ext cx="788364" cy="1306823"/>
          </a:xfrm>
          <a:prstGeom prst="line">
            <a:avLst/>
          </a:prstGeom>
          <a:ln w="38100">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624310" y="6419487"/>
            <a:ext cx="499110" cy="365125"/>
          </a:xfrm>
        </p:spPr>
        <p:txBody>
          <a:bodyPr/>
          <a:lstStyle/>
          <a:p>
            <a:fld id="{0FAB87E4-7748-4117-92E5-790DAABEC644}" type="slidenum">
              <a:rPr lang="en-US" sz="1400" b="1" smtClean="0">
                <a:solidFill>
                  <a:schemeClr val="tx1"/>
                </a:solidFill>
              </a:rPr>
              <a:t>45</a:t>
            </a:fld>
            <a:endParaRPr lang="en-US" sz="1400" b="1" dirty="0">
              <a:solidFill>
                <a:schemeClr val="tx1"/>
              </a:solidFill>
            </a:endParaRPr>
          </a:p>
        </p:txBody>
      </p:sp>
    </p:spTree>
    <p:extLst>
      <p:ext uri="{BB962C8B-B14F-4D97-AF65-F5344CB8AC3E}">
        <p14:creationId xmlns:p14="http://schemas.microsoft.com/office/powerpoint/2010/main" val="1563684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6" presetClass="entr" presetSubtype="16" fill="hold" grpId="0"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50"/>
                                        <p:tgtEl>
                                          <p:spTgt spid="2"/>
                                        </p:tgtEl>
                                      </p:cBhvr>
                                    </p:animEffect>
                                  </p:childTnLst>
                                </p:cTn>
                              </p:par>
                              <p:par>
                                <p:cTn id="19" presetID="22" presetClass="entr" presetSubtype="4" repeatCount="5000" fill="hold" nodeType="with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repeatCount="5000"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repeatCount="500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repeatCount="5000" fill="hold"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repeatCount="5000" fill="hold"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repeatCount="5000" fill="hold" nodeType="withEffect">
                                  <p:stCondLst>
                                    <p:cond delay="100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repeatCount="5000" fill="hold" nodeType="withEffect">
                                  <p:stCondLst>
                                    <p:cond delay="10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repeatCount="5000" fill="hold" nodeType="with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repeatCount="5000" fill="hold" nodeType="with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repeatCount="5000" fill="hold" nodeType="withEffect">
                                  <p:stCondLst>
                                    <p:cond delay="100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5F1FD"/>
            </a:gs>
            <a:gs pos="63000">
              <a:srgbClr val="FFFF00">
                <a:alpha val="33000"/>
              </a:srgbClr>
            </a:gs>
            <a:gs pos="100000">
              <a:srgbClr val="009999">
                <a:alpha val="6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105979"/>
            <a:ext cx="11802442" cy="6752021"/>
          </a:xfrm>
          <a:noFill/>
          <a:scene3d>
            <a:camera prst="orthographicFront"/>
            <a:lightRig rig="threePt" dir="t"/>
          </a:scene3d>
          <a:sp3d>
            <a:bevelT w="152400" h="50800" prst="softRound"/>
          </a:sp3d>
        </p:spPr>
        <p:txBody>
          <a:bodyPr anchor="ctr">
            <a:normAutofit/>
            <a:sp3d extrusionH="57150">
              <a:bevelT w="38100" h="38100"/>
            </a:sp3d>
          </a:bodyPr>
          <a:lstStyle/>
          <a:p>
            <a:pPr algn="ctr"/>
            <a:r>
              <a:rPr lang="en-US" sz="3200" dirty="0">
                <a:solidFill>
                  <a:schemeClr val="tx1"/>
                </a:solidFill>
              </a:rPr>
              <a:t> </a:t>
            </a:r>
            <a:r>
              <a:rPr lang="en-US" sz="3200" b="1" i="1" u="sng" dirty="0">
                <a:solidFill>
                  <a:schemeClr val="tx1"/>
                </a:solidFill>
              </a:rPr>
              <a:t>After the sun has set</a:t>
            </a:r>
            <a:r>
              <a:rPr lang="en-US" sz="3200" b="1" dirty="0">
                <a:solidFill>
                  <a:schemeClr val="tx1"/>
                </a:solidFill>
              </a:rPr>
              <a:t> </a:t>
            </a:r>
            <a:r>
              <a:rPr lang="en-US" sz="3200" dirty="0">
                <a:solidFill>
                  <a:schemeClr val="tx1"/>
                </a:solidFill>
              </a:rPr>
              <a:t>on the 9</a:t>
            </a:r>
            <a:r>
              <a:rPr lang="en-US" sz="3200" baseline="30000" dirty="0">
                <a:solidFill>
                  <a:schemeClr val="tx1"/>
                </a:solidFill>
              </a:rPr>
              <a:t>th</a:t>
            </a:r>
            <a:r>
              <a:rPr lang="en-US" sz="3200" dirty="0">
                <a:solidFill>
                  <a:schemeClr val="tx1"/>
                </a:solidFill>
              </a:rPr>
              <a:t> cycle of Tishri — the 7</a:t>
            </a:r>
            <a:r>
              <a:rPr lang="en-US" sz="3200" baseline="30000" dirty="0">
                <a:solidFill>
                  <a:schemeClr val="tx1"/>
                </a:solidFill>
              </a:rPr>
              <a:t>th</a:t>
            </a:r>
            <a:r>
              <a:rPr lang="en-US" sz="3200" dirty="0">
                <a:solidFill>
                  <a:schemeClr val="tx1"/>
                </a:solidFill>
              </a:rPr>
              <a:t> month, </a:t>
            </a:r>
          </a:p>
          <a:p>
            <a:pPr algn="ctr"/>
            <a:endParaRPr lang="en-US" sz="3200" dirty="0">
              <a:solidFill>
                <a:schemeClr val="tx1"/>
              </a:solidFill>
            </a:endParaRPr>
          </a:p>
          <a:p>
            <a:pPr algn="ctr"/>
            <a:r>
              <a:rPr lang="en-US" sz="3200" dirty="0">
                <a:solidFill>
                  <a:schemeClr val="tx1"/>
                </a:solidFill>
              </a:rPr>
              <a:t>     the      </a:t>
            </a:r>
            <a:r>
              <a:rPr lang="en-US" sz="3200" b="1" i="1" u="sng" dirty="0">
                <a:solidFill>
                  <a:srgbClr val="CC66FF"/>
                </a:solidFill>
                <a:latin typeface="Comic Sans MS" panose="030F0702030302020204" pitchFamily="66" charset="0"/>
              </a:rPr>
              <a:t>evening timin</a:t>
            </a:r>
            <a:r>
              <a:rPr lang="en-US" sz="3200" b="1" i="1" dirty="0">
                <a:solidFill>
                  <a:srgbClr val="CC66FF"/>
                </a:solidFill>
                <a:latin typeface="Comic Sans MS" panose="030F0702030302020204" pitchFamily="66" charset="0"/>
              </a:rPr>
              <a:t>g,   </a:t>
            </a:r>
            <a:r>
              <a:rPr lang="en-US" sz="3200" dirty="0">
                <a:solidFill>
                  <a:schemeClr val="tx1"/>
                </a:solidFill>
              </a:rPr>
              <a:t>(which is the proper beginning of the	    	    </a:t>
            </a:r>
            <a:br>
              <a:rPr lang="en-US" sz="3200" b="1" i="1" dirty="0">
                <a:solidFill>
                  <a:srgbClr val="FF00FF"/>
                </a:solidFill>
                <a:latin typeface="Comic Sans MS" panose="030F0702030302020204" pitchFamily="66" charset="0"/>
              </a:rPr>
            </a:br>
            <a:r>
              <a:rPr lang="en-US" sz="3200" b="1" i="1" u="sng" dirty="0">
                <a:solidFill>
                  <a:srgbClr val="FF00FF"/>
                </a:solidFill>
                <a:latin typeface="Arial Black" panose="020B0A04020102020204" pitchFamily="34" charset="0"/>
              </a:rPr>
              <a:t>OBSERVATION THEME</a:t>
            </a:r>
            <a:r>
              <a:rPr lang="en-US" sz="3200" b="1" i="1" dirty="0">
                <a:solidFill>
                  <a:srgbClr val="FF00FF"/>
                </a:solidFill>
                <a:latin typeface="Arial Black" panose="020B0A04020102020204" pitchFamily="34" charset="0"/>
              </a:rPr>
              <a:t>),</a:t>
            </a:r>
            <a:r>
              <a:rPr lang="en-US" sz="3200" dirty="0">
                <a:solidFill>
                  <a:schemeClr val="tx1"/>
                </a:solidFill>
              </a:rPr>
              <a:t> ushers in and signals forward to the </a:t>
            </a:r>
            <a:br>
              <a:rPr lang="en-US" sz="3200" dirty="0">
                <a:solidFill>
                  <a:schemeClr val="tx1"/>
                </a:solidFill>
              </a:rPr>
            </a:br>
            <a:r>
              <a:rPr lang="en-US" sz="3200" dirty="0">
                <a:solidFill>
                  <a:schemeClr val="tx1"/>
                </a:solidFill>
              </a:rPr>
              <a:t>Sabbath of Atonement which begins </a:t>
            </a:r>
            <a:r>
              <a:rPr lang="en-US" sz="3200" b="1" u="sng" dirty="0">
                <a:solidFill>
                  <a:schemeClr val="tx1"/>
                </a:solidFill>
              </a:rPr>
              <a:t>at</a:t>
            </a:r>
            <a:r>
              <a:rPr lang="en-US" sz="3200" dirty="0">
                <a:solidFill>
                  <a:schemeClr val="tx1"/>
                </a:solidFill>
              </a:rPr>
              <a:t> the inception of the </a:t>
            </a:r>
            <a:br>
              <a:rPr lang="en-US" sz="3200" dirty="0">
                <a:solidFill>
                  <a:schemeClr val="tx1"/>
                </a:solidFill>
              </a:rPr>
            </a:br>
            <a:r>
              <a:rPr lang="en-US" sz="3200" i="1" u="sng" dirty="0">
                <a:ln>
                  <a:solidFill>
                    <a:srgbClr val="0000FF"/>
                  </a:solidFill>
                </a:ln>
                <a:solidFill>
                  <a:srgbClr val="00FFFF"/>
                </a:solidFill>
                <a:latin typeface="Arial Black" panose="020B0A04020102020204" pitchFamily="34" charset="0"/>
              </a:rPr>
              <a:t>BOQER TWILIGHT</a:t>
            </a:r>
            <a:r>
              <a:rPr lang="en-US" sz="3200" i="1" dirty="0">
                <a:ln>
                  <a:solidFill>
                    <a:srgbClr val="0000FF"/>
                  </a:solidFill>
                </a:ln>
                <a:solidFill>
                  <a:srgbClr val="00FFFF"/>
                </a:solidFill>
                <a:latin typeface="Arial Black" panose="020B0A04020102020204" pitchFamily="34" charset="0"/>
              </a:rPr>
              <a:t>. </a:t>
            </a:r>
          </a:p>
          <a:p>
            <a:pPr algn="ctr"/>
            <a:r>
              <a:rPr lang="en-US" sz="3200" b="1" i="1" dirty="0">
                <a:ln>
                  <a:solidFill>
                    <a:srgbClr val="0000FF"/>
                  </a:solidFill>
                </a:ln>
                <a:solidFill>
                  <a:schemeClr val="tx1"/>
                </a:solidFill>
                <a:latin typeface="Arial Rounded MT Bold" pitchFamily="34" charset="0"/>
              </a:rPr>
              <a:t>Consider very carefully the Words as </a:t>
            </a:r>
            <a:br>
              <a:rPr lang="en-US" sz="3200" b="1" i="1" dirty="0">
                <a:ln>
                  <a:solidFill>
                    <a:srgbClr val="0000FF"/>
                  </a:solidFill>
                </a:ln>
                <a:solidFill>
                  <a:schemeClr val="tx1"/>
                </a:solidFill>
                <a:latin typeface="Arial Rounded MT Bold" pitchFamily="34" charset="0"/>
              </a:rPr>
            </a:br>
            <a:r>
              <a:rPr lang="en-US" sz="3200" b="1" i="1" dirty="0">
                <a:ln>
                  <a:solidFill>
                    <a:srgbClr val="0000FF"/>
                  </a:solidFill>
                </a:ln>
                <a:solidFill>
                  <a:schemeClr val="tx1"/>
                </a:solidFill>
                <a:latin typeface="Arial Rounded MT Bold" pitchFamily="34" charset="0"/>
              </a:rPr>
              <a:t>they are preserved by </a:t>
            </a:r>
            <a:r>
              <a:rPr lang="en-US" sz="3200" b="1" i="1" dirty="0">
                <a:ln>
                  <a:solidFill>
                    <a:srgbClr val="0000FF"/>
                  </a:solidFill>
                </a:ln>
                <a:solidFill>
                  <a:srgbClr val="0000FF"/>
                </a:solidFill>
                <a:latin typeface="Arial Rounded MT Bold" pitchFamily="34" charset="0"/>
              </a:rPr>
              <a:t>Yahuah. </a:t>
            </a:r>
          </a:p>
          <a:p>
            <a:pPr algn="ctr"/>
            <a:r>
              <a:rPr lang="en-US" sz="2800" dirty="0">
                <a:solidFill>
                  <a:schemeClr val="tx1">
                    <a:lumMod val="95000"/>
                    <a:lumOff val="5000"/>
                  </a:schemeClr>
                </a:solidFill>
              </a:rPr>
              <a:t>The Hebrew words within verse </a:t>
            </a:r>
            <a:r>
              <a:rPr lang="en-US" sz="2800" dirty="0">
                <a:solidFill>
                  <a:schemeClr val="tx1"/>
                </a:solidFill>
              </a:rPr>
              <a:t>32 </a:t>
            </a:r>
            <a:r>
              <a:rPr lang="en-US" sz="2800" dirty="0">
                <a:solidFill>
                  <a:srgbClr val="FF0000"/>
                </a:solidFill>
              </a:rPr>
              <a:t>(or any other verse) </a:t>
            </a:r>
            <a:r>
              <a:rPr lang="en-US" sz="2800" b="1" u="sng" dirty="0">
                <a:solidFill>
                  <a:srgbClr val="FF0000"/>
                </a:solidFill>
                <a:latin typeface="Arial Black" panose="020B0A04020102020204" pitchFamily="34" charset="0"/>
              </a:rPr>
              <a:t>never</a:t>
            </a:r>
            <a:r>
              <a:rPr lang="en-US" sz="2800" dirty="0">
                <a:solidFill>
                  <a:srgbClr val="FF0000"/>
                </a:solidFill>
              </a:rPr>
              <a:t> </a:t>
            </a:r>
            <a:br>
              <a:rPr lang="en-US" sz="2800" dirty="0">
                <a:solidFill>
                  <a:srgbClr val="FF0000"/>
                </a:solidFill>
              </a:rPr>
            </a:br>
            <a:r>
              <a:rPr lang="en-US" sz="2800" dirty="0">
                <a:solidFill>
                  <a:srgbClr val="FF0000"/>
                </a:solidFill>
              </a:rPr>
              <a:t>      </a:t>
            </a:r>
            <a:r>
              <a:rPr lang="en-US" sz="2800" dirty="0">
                <a:solidFill>
                  <a:schemeClr val="tx1">
                    <a:lumMod val="95000"/>
                    <a:lumOff val="5000"/>
                  </a:schemeClr>
                </a:solidFill>
              </a:rPr>
              <a:t>indicate the Shabbath of Atonement begins at sunset. </a:t>
            </a:r>
          </a:p>
          <a:p>
            <a:pPr algn="ctr"/>
            <a:r>
              <a:rPr lang="en-US" sz="2800" dirty="0">
                <a:solidFill>
                  <a:schemeClr val="tx1">
                    <a:lumMod val="95000"/>
                    <a:lumOff val="5000"/>
                  </a:schemeClr>
                </a:solidFill>
              </a:rPr>
              <a:t>To claim otherwise is a full misconstruing of the </a:t>
            </a:r>
            <a:r>
              <a:rPr lang="en-US" sz="2800" b="1" dirty="0">
                <a:solidFill>
                  <a:srgbClr val="0000FF"/>
                </a:solidFill>
              </a:rPr>
              <a:t>Words of Yahuah! </a:t>
            </a:r>
          </a:p>
          <a:p>
            <a:endParaRPr lang="en-US" sz="2800" b="1" dirty="0">
              <a:solidFill>
                <a:srgbClr val="0000FF"/>
              </a:solidFill>
            </a:endParaRPr>
          </a:p>
          <a:p>
            <a:endParaRPr lang="en-US" sz="2800" b="1" dirty="0">
              <a:solidFill>
                <a:srgbClr val="0000FF"/>
              </a:solidFill>
            </a:endParaRPr>
          </a:p>
        </p:txBody>
      </p:sp>
      <p:sp>
        <p:nvSpPr>
          <p:cNvPr id="4" name="Lightning Bolt 3"/>
          <p:cNvSpPr/>
          <p:nvPr/>
        </p:nvSpPr>
        <p:spPr>
          <a:xfrm rot="3106461">
            <a:off x="1386604" y="879510"/>
            <a:ext cx="979359" cy="84931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 name="Slide Number Placeholder 1"/>
          <p:cNvSpPr>
            <a:spLocks noGrp="1"/>
          </p:cNvSpPr>
          <p:nvPr>
            <p:ph type="sldNum" sz="quarter" idx="12"/>
          </p:nvPr>
        </p:nvSpPr>
        <p:spPr>
          <a:xfrm>
            <a:off x="11590020" y="6451056"/>
            <a:ext cx="544830" cy="365125"/>
          </a:xfrm>
        </p:spPr>
        <p:txBody>
          <a:bodyPr/>
          <a:lstStyle/>
          <a:p>
            <a:fld id="{0FAB87E4-7748-4117-92E5-790DAABEC644}" type="slidenum">
              <a:rPr lang="en-US" sz="1400" b="1" smtClean="0">
                <a:solidFill>
                  <a:schemeClr val="tx1"/>
                </a:solidFill>
              </a:rPr>
              <a:t>46</a:t>
            </a:fld>
            <a:endParaRPr lang="en-US" sz="1400" b="1" dirty="0">
              <a:solidFill>
                <a:schemeClr val="tx1"/>
              </a:solidFill>
            </a:endParaRPr>
          </a:p>
        </p:txBody>
      </p:sp>
      <p:sp>
        <p:nvSpPr>
          <p:cNvPr id="5" name="Rectangle 4"/>
          <p:cNvSpPr/>
          <p:nvPr/>
        </p:nvSpPr>
        <p:spPr>
          <a:xfrm>
            <a:off x="4245056" y="5920922"/>
            <a:ext cx="3814355" cy="712696"/>
          </a:xfrm>
          <a:prstGeom prst="rect">
            <a:avLst/>
          </a:prstGeom>
          <a:noFill/>
          <a:ln w="762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lnSpc>
                <a:spcPct val="90000"/>
              </a:lnSpc>
              <a:spcBef>
                <a:spcPts val="1000"/>
              </a:spcBef>
            </a:pPr>
            <a:r>
              <a:rPr lang="en-US" sz="3600" b="1" dirty="0">
                <a:solidFill>
                  <a:srgbClr val="0000FF"/>
                </a:solidFill>
              </a:rPr>
              <a:t>But there is more!  </a:t>
            </a:r>
          </a:p>
        </p:txBody>
      </p:sp>
      <p:sp>
        <p:nvSpPr>
          <p:cNvPr id="6" name="Lightning Bolt 5"/>
          <p:cNvSpPr/>
          <p:nvPr/>
        </p:nvSpPr>
        <p:spPr>
          <a:xfrm rot="2616654">
            <a:off x="4761485" y="881724"/>
            <a:ext cx="979359" cy="84931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1769979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bg2">
                <a:lumMod val="50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scene3d>
              <a:camera prst="orthographicFront"/>
              <a:lightRig rig="threePt" dir="t"/>
            </a:scene3d>
            <a:sp3d extrusionH="57150">
              <a:bevelT w="38100" h="38100"/>
            </a:sp3d>
          </a:bodyPr>
          <a:lstStyle/>
          <a:p>
            <a:endParaRPr lang="en-US" sz="3200" dirty="0">
              <a:solidFill>
                <a:schemeClr val="tx1"/>
              </a:solidFill>
            </a:endParaRPr>
          </a:p>
          <a:p>
            <a:r>
              <a:rPr lang="en-US" sz="3200" dirty="0">
                <a:solidFill>
                  <a:schemeClr val="tx1"/>
                </a:solidFill>
              </a:rPr>
              <a:t>Lev 23:32 </a:t>
            </a:r>
            <a:r>
              <a:rPr lang="en-US" sz="3200" dirty="0">
                <a:solidFill>
                  <a:srgbClr val="FF0066"/>
                </a:solidFill>
              </a:rPr>
              <a:t>(c)  </a:t>
            </a:r>
            <a:r>
              <a:rPr lang="en-US" sz="3200" dirty="0">
                <a:solidFill>
                  <a:schemeClr val="tx1"/>
                </a:solidFill>
              </a:rPr>
              <a:t>… </a:t>
            </a:r>
            <a:r>
              <a:rPr lang="en-US" sz="3200" dirty="0">
                <a:solidFill>
                  <a:srgbClr val="002060"/>
                </a:solidFill>
              </a:rPr>
              <a:t> from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to </a:t>
            </a:r>
            <a:r>
              <a:rPr lang="en-US" sz="3200" dirty="0">
                <a:ln>
                  <a:solidFill>
                    <a:sysClr val="windowText" lastClr="000000"/>
                  </a:solidFill>
                </a:ln>
                <a:solidFill>
                  <a:srgbClr val="002060"/>
                </a:solidFill>
              </a:rPr>
              <a:t>[</a:t>
            </a:r>
            <a:r>
              <a:rPr lang="en-US" sz="3200" b="1" dirty="0" err="1">
                <a:ln>
                  <a:solidFill>
                    <a:sysClr val="windowText" lastClr="000000"/>
                  </a:solidFill>
                </a:ln>
                <a:solidFill>
                  <a:srgbClr val="FF0000"/>
                </a:solidFill>
              </a:rPr>
              <a:t>ereb</a:t>
            </a:r>
            <a:r>
              <a:rPr lang="en-US" sz="3200" dirty="0">
                <a:ln>
                  <a:solidFill>
                    <a:sysClr val="windowText" lastClr="000000"/>
                  </a:solidFill>
                </a:ln>
                <a:solidFill>
                  <a:srgbClr val="002060"/>
                </a:solidFill>
              </a:rPr>
              <a:t>] </a:t>
            </a:r>
            <a:r>
              <a:rPr lang="en-US" sz="3200" dirty="0">
                <a:solidFill>
                  <a:srgbClr val="002060"/>
                </a:solidFill>
              </a:rPr>
              <a:t>evening …</a:t>
            </a:r>
          </a:p>
          <a:p>
            <a:endParaRPr lang="en-US" sz="1600" dirty="0">
              <a:solidFill>
                <a:srgbClr val="002060"/>
              </a:solidFill>
            </a:endParaRPr>
          </a:p>
          <a:p>
            <a:r>
              <a:rPr lang="en-US" sz="3200" dirty="0">
                <a:solidFill>
                  <a:srgbClr val="002060"/>
                </a:solidFill>
              </a:rPr>
              <a:t>    That is by Hebrew   definition –</a:t>
            </a: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4653537" y="-9494"/>
            <a:ext cx="547137" cy="627269"/>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5" name="Lightning Bolt 4"/>
          <p:cNvSpPr/>
          <p:nvPr/>
        </p:nvSpPr>
        <p:spPr>
          <a:xfrm rot="5048635">
            <a:off x="7467362" y="29240"/>
            <a:ext cx="533679" cy="622368"/>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6" name="Rectangle 15"/>
          <p:cNvSpPr/>
          <p:nvPr/>
        </p:nvSpPr>
        <p:spPr>
          <a:xfrm>
            <a:off x="441025" y="2351882"/>
            <a:ext cx="11299075" cy="1694338"/>
          </a:xfrm>
          <a:prstGeom prst="rect">
            <a:avLst/>
          </a:prstGeom>
          <a:no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dirty="0">
                <a:solidFill>
                  <a:srgbClr val="002060"/>
                </a:solidFill>
              </a:rPr>
              <a:t>From the </a:t>
            </a:r>
            <a:r>
              <a:rPr lang="en-US" sz="3200" b="1" dirty="0">
                <a:solidFill>
                  <a:srgbClr val="002060"/>
                </a:solidFill>
                <a:effectLst>
                  <a:glow rad="127000">
                    <a:srgbClr val="FFFF00"/>
                  </a:glow>
                </a:effectLst>
              </a:rPr>
              <a:t>MIXING</a:t>
            </a:r>
            <a:r>
              <a:rPr lang="en-US" sz="3200" dirty="0">
                <a:solidFill>
                  <a:srgbClr val="002060"/>
                </a:solidFill>
              </a:rPr>
              <a:t> of light and darkness, </a:t>
            </a:r>
            <a:r>
              <a:rPr lang="en-US" sz="3200" u="sng" dirty="0">
                <a:solidFill>
                  <a:srgbClr val="002060"/>
                </a:solidFill>
              </a:rPr>
              <a:t>after</a:t>
            </a:r>
            <a:r>
              <a:rPr lang="en-US" sz="3200" dirty="0">
                <a:solidFill>
                  <a:srgbClr val="002060"/>
                </a:solidFill>
              </a:rPr>
              <a:t>    </a:t>
            </a:r>
            <a:r>
              <a:rPr lang="en-US" sz="3200" u="sng" dirty="0">
                <a:solidFill>
                  <a:srgbClr val="002060"/>
                </a:solidFill>
              </a:rPr>
              <a:t>the sun has set</a:t>
            </a:r>
            <a:r>
              <a:rPr lang="en-US" sz="3200" dirty="0">
                <a:solidFill>
                  <a:srgbClr val="002060"/>
                </a:solidFill>
              </a:rPr>
              <a:t>,    until 24 hours later when, once again, the sun     has been removed from our sight and the light and darkness </a:t>
            </a:r>
            <a:r>
              <a:rPr lang="en-US" sz="3200" b="1" dirty="0">
                <a:solidFill>
                  <a:srgbClr val="002060"/>
                </a:solidFill>
                <a:effectLst>
                  <a:glow rad="127000">
                    <a:srgbClr val="FFFF00"/>
                  </a:glow>
                </a:effectLst>
              </a:rPr>
              <a:t>MIXTURE</a:t>
            </a:r>
            <a:r>
              <a:rPr lang="en-US" sz="3200" dirty="0">
                <a:solidFill>
                  <a:srgbClr val="002060"/>
                </a:solidFill>
              </a:rPr>
              <a:t> commences.</a:t>
            </a:r>
            <a:endParaRPr lang="en-CA" dirty="0"/>
          </a:p>
        </p:txBody>
      </p:sp>
      <p:sp>
        <p:nvSpPr>
          <p:cNvPr id="20" name="Rectangle 19"/>
          <p:cNvSpPr/>
          <p:nvPr/>
        </p:nvSpPr>
        <p:spPr>
          <a:xfrm>
            <a:off x="102870" y="4238225"/>
            <a:ext cx="11990070" cy="2364279"/>
          </a:xfrm>
          <a:prstGeom prst="rect">
            <a:avLst/>
          </a:prstGeom>
          <a:solidFill>
            <a:schemeClr val="bg1">
              <a:lumMod val="8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rgbClr val="002060"/>
                </a:solidFill>
              </a:rPr>
              <a:t>In other words – </a:t>
            </a:r>
            <a:r>
              <a:rPr lang="en-US" sz="2800" b="1" dirty="0" err="1">
                <a:solidFill>
                  <a:srgbClr val="0000FF"/>
                </a:solidFill>
              </a:rPr>
              <a:t>Yahuah’s</a:t>
            </a:r>
            <a:r>
              <a:rPr lang="en-CA" sz="2800" dirty="0">
                <a:solidFill>
                  <a:srgbClr val="002060"/>
                </a:solidFill>
              </a:rPr>
              <a:t> </a:t>
            </a:r>
            <a:r>
              <a:rPr lang="en-CA" sz="2800" b="1" i="1" dirty="0">
                <a:solidFill>
                  <a:srgbClr val="002060"/>
                </a:solidFill>
                <a:effectLst>
                  <a:glow rad="127000">
                    <a:srgbClr val="FFCCFF"/>
                  </a:glow>
                </a:effectLst>
              </a:rPr>
              <a:t>APPLIED CELEBRATION THEME </a:t>
            </a:r>
            <a:r>
              <a:rPr lang="en-CA" sz="2800" dirty="0">
                <a:solidFill>
                  <a:srgbClr val="002060"/>
                </a:solidFill>
              </a:rPr>
              <a:t>for the Set-Apart Feast of Atonement begins with an evening </a:t>
            </a:r>
            <a:r>
              <a:rPr lang="en-CA" sz="2800" b="1" dirty="0">
                <a:solidFill>
                  <a:srgbClr val="002060"/>
                </a:solidFill>
                <a:effectLst>
                  <a:glow rad="127000">
                    <a:srgbClr val="FFFF00"/>
                  </a:glow>
                </a:effectLst>
              </a:rPr>
              <a:t>MIXTURE</a:t>
            </a:r>
            <a:r>
              <a:rPr lang="en-CA" sz="2800" dirty="0">
                <a:solidFill>
                  <a:srgbClr val="002060"/>
                </a:solidFill>
              </a:rPr>
              <a:t> and ends at the next evening </a:t>
            </a:r>
            <a:r>
              <a:rPr lang="en-CA" sz="2800" b="1" dirty="0">
                <a:solidFill>
                  <a:srgbClr val="002060"/>
                </a:solidFill>
                <a:effectLst>
                  <a:glow rad="127000">
                    <a:srgbClr val="FFFF00"/>
                  </a:glow>
                </a:effectLst>
              </a:rPr>
              <a:t>MIXTURE.  </a:t>
            </a:r>
            <a:r>
              <a:rPr lang="en-CA" sz="2800" dirty="0">
                <a:solidFill>
                  <a:srgbClr val="002060"/>
                </a:solidFill>
              </a:rPr>
              <a:t>These are the time parameters for the </a:t>
            </a:r>
            <a:r>
              <a:rPr lang="en-CA" sz="2800" b="1" i="1" dirty="0">
                <a:solidFill>
                  <a:srgbClr val="002060"/>
                </a:solidFill>
                <a:effectLst>
                  <a:glow rad="127000">
                    <a:srgbClr val="FFCCFF"/>
                  </a:glow>
                </a:effectLst>
              </a:rPr>
              <a:t>observation theme only – </a:t>
            </a:r>
            <a:r>
              <a:rPr lang="en-CA" sz="2800" dirty="0">
                <a:solidFill>
                  <a:srgbClr val="002060"/>
                </a:solidFill>
              </a:rPr>
              <a:t>nothing added and nothing taken away.  </a:t>
            </a:r>
            <a:br>
              <a:rPr lang="en-CA" sz="2800" dirty="0">
                <a:solidFill>
                  <a:srgbClr val="002060"/>
                </a:solidFill>
              </a:rPr>
            </a:br>
            <a:r>
              <a:rPr lang="en-CA" sz="2800" dirty="0">
                <a:solidFill>
                  <a:srgbClr val="002060"/>
                </a:solidFill>
              </a:rPr>
              <a:t>Let the </a:t>
            </a:r>
            <a:r>
              <a:rPr lang="en-CA" sz="2800" b="1" dirty="0">
                <a:ln>
                  <a:solidFill>
                    <a:sysClr val="windowText" lastClr="000000"/>
                  </a:solidFill>
                </a:ln>
                <a:solidFill>
                  <a:srgbClr val="CC66FF"/>
                </a:solidFill>
                <a:effectLst>
                  <a:glow rad="228600">
                    <a:schemeClr val="accent6">
                      <a:satMod val="175000"/>
                      <a:alpha val="40000"/>
                    </a:schemeClr>
                  </a:glow>
                </a:effectLst>
              </a:rPr>
              <a:t>HEBREW WORDS THAT ARE </a:t>
            </a:r>
            <a:r>
              <a:rPr lang="en-CA" sz="2800" b="1" i="1" u="sng" dirty="0">
                <a:ln>
                  <a:solidFill>
                    <a:sysClr val="windowText" lastClr="000000"/>
                  </a:solidFill>
                </a:ln>
                <a:solidFill>
                  <a:srgbClr val="CC66FF"/>
                </a:solidFill>
                <a:effectLst>
                  <a:glow rad="228600">
                    <a:srgbClr val="00CC00">
                      <a:alpha val="40000"/>
                    </a:srgbClr>
                  </a:glow>
                </a:effectLst>
                <a:latin typeface="Georgia" panose="02040502050405020303" pitchFamily="18" charset="0"/>
              </a:rPr>
              <a:t>WRITTEN</a:t>
            </a:r>
            <a:r>
              <a:rPr lang="en-CA" sz="2800" b="1" dirty="0">
                <a:ln>
                  <a:solidFill>
                    <a:sysClr val="windowText" lastClr="000000"/>
                  </a:solidFill>
                </a:ln>
                <a:solidFill>
                  <a:srgbClr val="CC66FF"/>
                </a:solidFill>
                <a:effectLst>
                  <a:glow rad="228600">
                    <a:schemeClr val="accent6">
                      <a:satMod val="175000"/>
                      <a:alpha val="40000"/>
                    </a:schemeClr>
                  </a:glow>
                </a:effectLst>
              </a:rPr>
              <a:t> PREVAIL. </a:t>
            </a:r>
          </a:p>
        </p:txBody>
      </p:sp>
      <p:sp>
        <p:nvSpPr>
          <p:cNvPr id="2" name="Slide Number Placeholder 1"/>
          <p:cNvSpPr>
            <a:spLocks noGrp="1"/>
          </p:cNvSpPr>
          <p:nvPr>
            <p:ph type="sldNum" sz="quarter" idx="12"/>
          </p:nvPr>
        </p:nvSpPr>
        <p:spPr>
          <a:xfrm>
            <a:off x="11692890" y="6532029"/>
            <a:ext cx="464820" cy="365125"/>
          </a:xfrm>
        </p:spPr>
        <p:txBody>
          <a:bodyPr/>
          <a:lstStyle/>
          <a:p>
            <a:fld id="{0FAB87E4-7748-4117-92E5-790DAABEC644}" type="slidenum">
              <a:rPr lang="en-US" sz="1400" b="1" smtClean="0">
                <a:solidFill>
                  <a:schemeClr val="tx1"/>
                </a:solidFill>
              </a:rPr>
              <a:t>47</a:t>
            </a:fld>
            <a:endParaRPr lang="en-US" sz="1400" b="1" dirty="0">
              <a:solidFill>
                <a:schemeClr val="tx1"/>
              </a:solidFill>
            </a:endParaRPr>
          </a:p>
        </p:txBody>
      </p:sp>
      <p:cxnSp>
        <p:nvCxnSpPr>
          <p:cNvPr id="6" name="Straight Arrow Connector 5"/>
          <p:cNvCxnSpPr/>
          <p:nvPr/>
        </p:nvCxnSpPr>
        <p:spPr>
          <a:xfrm flipH="1">
            <a:off x="3418374" y="1064657"/>
            <a:ext cx="881777" cy="1429968"/>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086225" y="4752975"/>
            <a:ext cx="4504828" cy="9525"/>
          </a:xfrm>
          <a:prstGeom prst="line">
            <a:avLst/>
          </a:prstGeom>
          <a:ln w="381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5723" y="1064657"/>
            <a:ext cx="1040130" cy="2354580"/>
          </a:xfrm>
          <a:prstGeom prst="straightConnector1">
            <a:avLst/>
          </a:prstGeom>
          <a:ln w="76200">
            <a:solidFill>
              <a:srgbClr val="FF00FF"/>
            </a:solidFill>
            <a:prstDash val="sysDot"/>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334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2">
                <a:lumMod val="60000"/>
                <a:lumOff val="40000"/>
                <a:alpha val="45000"/>
              </a:schemeClr>
            </a:gs>
            <a:gs pos="63000">
              <a:srgbClr val="009999">
                <a:alpha val="32941"/>
              </a:srgbClr>
            </a:gs>
            <a:gs pos="100000">
              <a:srgbClr val="A50021">
                <a:alpha val="41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013" y="43227"/>
            <a:ext cx="11802442" cy="6752021"/>
          </a:xfrm>
          <a:noFill/>
        </p:spPr>
        <p:txBody>
          <a:bodyPr anchor="t">
            <a:normAutofit/>
          </a:bodyPr>
          <a:lstStyle/>
          <a:p>
            <a:br>
              <a:rPr lang="en-US" sz="3200" dirty="0">
                <a:solidFill>
                  <a:schemeClr val="tx1"/>
                </a:solidFill>
              </a:rPr>
            </a:br>
            <a:r>
              <a:rPr lang="en-US" sz="3200" dirty="0">
                <a:solidFill>
                  <a:schemeClr val="tx1"/>
                </a:solidFill>
              </a:rPr>
              <a:t>Lev 23:32 		</a:t>
            </a:r>
          </a:p>
          <a:p>
            <a:endParaRPr lang="en-US" sz="3200" dirty="0">
              <a:solidFill>
                <a:schemeClr val="tx1"/>
              </a:solidFill>
            </a:endParaRPr>
          </a:p>
          <a:p>
            <a:endParaRPr lang="en-US" sz="3200" dirty="0">
              <a:solidFill>
                <a:srgbClr val="002060"/>
              </a:solidFill>
            </a:endParaRPr>
          </a:p>
          <a:p>
            <a:r>
              <a:rPr lang="en-US" sz="3200" dirty="0">
                <a:solidFill>
                  <a:srgbClr val="002060"/>
                </a:solidFill>
              </a:rPr>
              <a:t>   </a:t>
            </a:r>
          </a:p>
          <a:p>
            <a:endParaRPr lang="en-US" sz="3200" dirty="0">
              <a:solidFill>
                <a:srgbClr val="002060"/>
              </a:solidFill>
            </a:endParaRPr>
          </a:p>
          <a:p>
            <a:endParaRPr lang="en-US" sz="3200" dirty="0">
              <a:solidFill>
                <a:srgbClr val="002060"/>
              </a:solidFill>
            </a:endParaRPr>
          </a:p>
          <a:p>
            <a:r>
              <a:rPr lang="en-US" sz="3200" dirty="0">
                <a:solidFill>
                  <a:srgbClr val="002060"/>
                </a:solidFill>
              </a:rPr>
              <a:t> </a:t>
            </a:r>
            <a:br>
              <a:rPr lang="en-US" sz="3200" dirty="0">
                <a:solidFill>
                  <a:srgbClr val="002060"/>
                </a:solidFill>
              </a:rPr>
            </a:br>
            <a:r>
              <a:rPr lang="en-US" sz="3200" dirty="0">
                <a:solidFill>
                  <a:srgbClr val="002060"/>
                </a:solidFill>
              </a:rPr>
              <a:t>	</a:t>
            </a:r>
            <a:endParaRPr lang="en-US" sz="2800" b="1" dirty="0">
              <a:solidFill>
                <a:srgbClr val="002060"/>
              </a:solidFill>
            </a:endParaRPr>
          </a:p>
        </p:txBody>
      </p:sp>
      <p:sp>
        <p:nvSpPr>
          <p:cNvPr id="4" name="Lightning Bolt 3"/>
          <p:cNvSpPr/>
          <p:nvPr/>
        </p:nvSpPr>
        <p:spPr>
          <a:xfrm rot="5048635">
            <a:off x="5011774" y="164079"/>
            <a:ext cx="536300" cy="60370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sp>
        <p:nvSpPr>
          <p:cNvPr id="5" name="Lightning Bolt 4"/>
          <p:cNvSpPr/>
          <p:nvPr/>
        </p:nvSpPr>
        <p:spPr>
          <a:xfrm rot="5048635">
            <a:off x="7704805" y="161285"/>
            <a:ext cx="535726" cy="609296"/>
          </a:xfrm>
          <a:prstGeom prst="lightningBolt">
            <a:avLst/>
          </a:prstGeom>
          <a:solidFill>
            <a:srgbClr val="FFFF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cxnSp>
        <p:nvCxnSpPr>
          <p:cNvPr id="6" name="Straight Arrow Connector 5"/>
          <p:cNvCxnSpPr/>
          <p:nvPr/>
        </p:nvCxnSpPr>
        <p:spPr>
          <a:xfrm flipH="1">
            <a:off x="3883686" y="1350968"/>
            <a:ext cx="537394" cy="543284"/>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9121" y="1894252"/>
            <a:ext cx="11380311" cy="4252548"/>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3200" dirty="0">
                <a:solidFill>
                  <a:srgbClr val="002060"/>
                </a:solidFill>
              </a:rPr>
              <a:t>The KJV uses – </a:t>
            </a:r>
            <a:r>
              <a:rPr lang="en-US" sz="3200" i="1" dirty="0">
                <a:solidFill>
                  <a:srgbClr val="C00000"/>
                </a:solidFill>
              </a:rPr>
              <a:t>celebrate</a:t>
            </a:r>
            <a:r>
              <a:rPr lang="en-US" sz="3200" dirty="0">
                <a:solidFill>
                  <a:srgbClr val="002060"/>
                </a:solidFill>
              </a:rPr>
              <a:t> – here.  There is no way this phrase can be construed to say – </a:t>
            </a:r>
            <a:r>
              <a:rPr lang="en-US" sz="3200" b="1" i="1" dirty="0">
                <a:ln>
                  <a:solidFill>
                    <a:sysClr val="windowText" lastClr="000000"/>
                  </a:solidFill>
                </a:ln>
                <a:solidFill>
                  <a:srgbClr val="FF9900"/>
                </a:solidFill>
              </a:rPr>
              <a:t>your Sabbath of Atonement starts here, </a:t>
            </a:r>
            <a:r>
              <a:rPr lang="en-US" sz="3200" u="sng" dirty="0">
                <a:solidFill>
                  <a:srgbClr val="002060"/>
                </a:solidFill>
              </a:rPr>
              <a:t>not according to the written words</a:t>
            </a:r>
            <a:r>
              <a:rPr lang="en-US" sz="3200" dirty="0">
                <a:solidFill>
                  <a:srgbClr val="002060"/>
                </a:solidFill>
              </a:rPr>
              <a:t>.  When the </a:t>
            </a:r>
            <a:r>
              <a:rPr lang="en-US" sz="3200" b="1" i="1" dirty="0">
                <a:solidFill>
                  <a:srgbClr val="002060"/>
                </a:solidFill>
                <a:effectLst>
                  <a:glow rad="127000">
                    <a:srgbClr val="FFCCFF"/>
                  </a:glow>
                </a:effectLst>
              </a:rPr>
              <a:t>Premier Statement </a:t>
            </a:r>
            <a:r>
              <a:rPr lang="en-US" sz="3200" dirty="0">
                <a:solidFill>
                  <a:srgbClr val="002060"/>
                </a:solidFill>
              </a:rPr>
              <a:t>with the </a:t>
            </a:r>
            <a:r>
              <a:rPr lang="en-US" sz="3200" b="1" i="1" dirty="0">
                <a:ln>
                  <a:solidFill>
                    <a:srgbClr val="0000FF"/>
                  </a:solidFill>
                </a:ln>
                <a:solidFill>
                  <a:srgbClr val="FF0000"/>
                </a:solidFill>
              </a:rPr>
              <a:t>6 additional references </a:t>
            </a:r>
            <a:r>
              <a:rPr lang="en-US" sz="3200" dirty="0">
                <a:solidFill>
                  <a:srgbClr val="002060"/>
                </a:solidFill>
              </a:rPr>
              <a:t>to the 10</a:t>
            </a:r>
            <a:r>
              <a:rPr lang="en-US" sz="3200" baseline="30000" dirty="0">
                <a:solidFill>
                  <a:srgbClr val="002060"/>
                </a:solidFill>
              </a:rPr>
              <a:t>th</a:t>
            </a:r>
            <a:r>
              <a:rPr lang="en-US" sz="3200" dirty="0">
                <a:solidFill>
                  <a:srgbClr val="002060"/>
                </a:solidFill>
              </a:rPr>
              <a:t> of Tishri for the Atonement Shabbath are considered, it becomes clear that this phrase points to the </a:t>
            </a:r>
            <a:r>
              <a:rPr lang="en-US" sz="3200" b="1" i="1" dirty="0">
                <a:solidFill>
                  <a:srgbClr val="C00000"/>
                </a:solidFill>
              </a:rPr>
              <a:t>theme implied by which </a:t>
            </a:r>
            <a:r>
              <a:rPr lang="en-US" sz="3200" b="1" i="1" u="sng" dirty="0">
                <a:solidFill>
                  <a:srgbClr val="C00000"/>
                </a:solidFill>
              </a:rPr>
              <a:t>to</a:t>
            </a:r>
            <a:r>
              <a:rPr lang="en-US" sz="3200" b="1" i="1" dirty="0">
                <a:solidFill>
                  <a:srgbClr val="C00000"/>
                </a:solidFill>
              </a:rPr>
              <a:t> </a:t>
            </a:r>
            <a:r>
              <a:rPr lang="en-US" sz="3200" b="1" i="1" u="sng" dirty="0">
                <a:solidFill>
                  <a:srgbClr val="C00000"/>
                </a:solidFill>
              </a:rPr>
              <a:t>regard</a:t>
            </a:r>
            <a:r>
              <a:rPr lang="en-US" sz="3200" b="1" i="1" dirty="0">
                <a:solidFill>
                  <a:srgbClr val="C00000"/>
                </a:solidFill>
              </a:rPr>
              <a:t> </a:t>
            </a:r>
            <a:r>
              <a:rPr lang="en-US" sz="3200" dirty="0">
                <a:solidFill>
                  <a:srgbClr val="002060"/>
                </a:solidFill>
              </a:rPr>
              <a:t>the Atonement Shabbath.  </a:t>
            </a:r>
            <a:br>
              <a:rPr lang="en-US" sz="3200" dirty="0">
                <a:solidFill>
                  <a:srgbClr val="002060"/>
                </a:solidFill>
              </a:rPr>
            </a:br>
            <a:r>
              <a:rPr lang="en-US" sz="3200" dirty="0">
                <a:solidFill>
                  <a:srgbClr val="002060"/>
                </a:solidFill>
              </a:rPr>
              <a:t>This 12 hours </a:t>
            </a:r>
            <a:r>
              <a:rPr lang="en-US" sz="2400" dirty="0">
                <a:solidFill>
                  <a:srgbClr val="002060"/>
                </a:solidFill>
              </a:rPr>
              <a:t>(approx.), </a:t>
            </a:r>
            <a:r>
              <a:rPr lang="en-US" sz="3200" dirty="0">
                <a:solidFill>
                  <a:srgbClr val="002060"/>
                </a:solidFill>
              </a:rPr>
              <a:t>from Evening until Dawn, is a mindset preparatory period for the Actual Atonement Shabbath.  </a:t>
            </a:r>
            <a:br>
              <a:rPr lang="en-US" sz="3200" dirty="0">
                <a:solidFill>
                  <a:srgbClr val="002060"/>
                </a:solidFill>
              </a:rPr>
            </a:br>
            <a:r>
              <a:rPr lang="en-US" sz="3200" dirty="0">
                <a:solidFill>
                  <a:srgbClr val="002060"/>
                </a:solidFill>
              </a:rPr>
              <a:t>To/and for - </a:t>
            </a:r>
            <a:r>
              <a:rPr lang="en-US" sz="3200" b="1" dirty="0">
                <a:solidFill>
                  <a:srgbClr val="0000FF"/>
                </a:solidFill>
              </a:rPr>
              <a:t>Yahuah …</a:t>
            </a:r>
            <a:r>
              <a:rPr lang="en-US" sz="3200" dirty="0">
                <a:solidFill>
                  <a:srgbClr val="002060"/>
                </a:solidFill>
              </a:rPr>
              <a:t> that is a “celebration”! </a:t>
            </a:r>
            <a:endParaRPr lang="en-CA" dirty="0"/>
          </a:p>
        </p:txBody>
      </p:sp>
      <p:sp>
        <p:nvSpPr>
          <p:cNvPr id="20" name="Rectangle 19"/>
          <p:cNvSpPr/>
          <p:nvPr/>
        </p:nvSpPr>
        <p:spPr>
          <a:xfrm>
            <a:off x="339121" y="6218929"/>
            <a:ext cx="11380312" cy="497222"/>
          </a:xfrm>
          <a:prstGeom prst="rect">
            <a:avLst/>
          </a:prstGeom>
          <a:solidFill>
            <a:schemeClr val="bg1">
              <a:lumMod val="85000"/>
            </a:schemeClr>
          </a:solidFill>
          <a:ln w="190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002060"/>
                </a:solidFill>
              </a:rPr>
              <a:t>Let’s look at this concept in a chart format and see if it upholds the statutes.</a:t>
            </a:r>
            <a:endParaRPr lang="en-CA" sz="2800" b="1" dirty="0">
              <a:ln>
                <a:solidFill>
                  <a:sysClr val="windowText" lastClr="000000"/>
                </a:solidFill>
              </a:ln>
              <a:solidFill>
                <a:srgbClr val="CC66FF"/>
              </a:solidFill>
              <a:effectLst>
                <a:glow rad="228600">
                  <a:schemeClr val="accent6">
                    <a:satMod val="175000"/>
                    <a:alpha val="40000"/>
                  </a:schemeClr>
                </a:glow>
              </a:effectLst>
            </a:endParaRPr>
          </a:p>
        </p:txBody>
      </p:sp>
      <p:sp>
        <p:nvSpPr>
          <p:cNvPr id="2" name="Rectangle 1"/>
          <p:cNvSpPr/>
          <p:nvPr/>
        </p:nvSpPr>
        <p:spPr>
          <a:xfrm>
            <a:off x="2020388" y="416617"/>
            <a:ext cx="679268" cy="587836"/>
          </a:xfrm>
          <a:prstGeom prst="rect">
            <a:avLst/>
          </a:prstGeom>
          <a:no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dirty="0">
                <a:solidFill>
                  <a:srgbClr val="FF0066"/>
                </a:solidFill>
              </a:rPr>
              <a:t>(d)</a:t>
            </a:r>
            <a:endParaRPr lang="en-CA" dirty="0"/>
          </a:p>
        </p:txBody>
      </p:sp>
      <p:sp>
        <p:nvSpPr>
          <p:cNvPr id="8" name="Rectangle 7"/>
          <p:cNvSpPr/>
          <p:nvPr/>
        </p:nvSpPr>
        <p:spPr>
          <a:xfrm>
            <a:off x="2770677" y="867533"/>
            <a:ext cx="5860869" cy="587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sz="3200" dirty="0">
                <a:solidFill>
                  <a:prstClr val="black"/>
                </a:solidFill>
              </a:rPr>
              <a:t>… you </a:t>
            </a:r>
            <a:r>
              <a:rPr lang="en-US" sz="3200" u="sng" dirty="0">
                <a:solidFill>
                  <a:prstClr val="black"/>
                </a:solidFill>
              </a:rPr>
              <a:t>OBSERVE YOUR SHABBATH</a:t>
            </a:r>
            <a:r>
              <a:rPr lang="en-US" sz="3200" dirty="0">
                <a:solidFill>
                  <a:prstClr val="black"/>
                </a:solidFill>
              </a:rPr>
              <a:t>.</a:t>
            </a:r>
          </a:p>
        </p:txBody>
      </p:sp>
      <p:sp>
        <p:nvSpPr>
          <p:cNvPr id="13" name="Slide Number Placeholder 12"/>
          <p:cNvSpPr>
            <a:spLocks noGrp="1"/>
          </p:cNvSpPr>
          <p:nvPr>
            <p:ph type="sldNum" sz="quarter" idx="12"/>
          </p:nvPr>
        </p:nvSpPr>
        <p:spPr>
          <a:xfrm>
            <a:off x="11727179" y="6473445"/>
            <a:ext cx="402953" cy="365125"/>
          </a:xfrm>
        </p:spPr>
        <p:txBody>
          <a:bodyPr/>
          <a:lstStyle/>
          <a:p>
            <a:fld id="{0FAB87E4-7748-4117-92E5-790DAABEC644}" type="slidenum">
              <a:rPr lang="en-US" sz="1400" b="1" smtClean="0">
                <a:solidFill>
                  <a:schemeClr val="tx1"/>
                </a:solidFill>
              </a:rPr>
              <a:t>48</a:t>
            </a:fld>
            <a:endParaRPr lang="en-US" sz="1400" b="1" dirty="0">
              <a:solidFill>
                <a:schemeClr val="tx1"/>
              </a:solidFill>
            </a:endParaRPr>
          </a:p>
        </p:txBody>
      </p:sp>
    </p:spTree>
    <p:extLst>
      <p:ext uri="{BB962C8B-B14F-4D97-AF65-F5344CB8AC3E}">
        <p14:creationId xmlns:p14="http://schemas.microsoft.com/office/powerpoint/2010/main" val="14565619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scene3d>
              <a:camera prst="orthographicFront"/>
              <a:lightRig rig="threePt" dir="t"/>
            </a:scene3d>
            <a:sp3d extrusionH="57150">
              <a:bevelT w="38100" h="38100"/>
            </a:sp3d>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p:spPr>
        <p:txBody>
          <a:bodyPr anchor="t">
            <a:normAutofit/>
            <a:scene3d>
              <a:camera prst="orthographicFront"/>
              <a:lightRig rig="threePt" dir="t"/>
            </a:scene3d>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9</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2226644" y="78335"/>
            <a:ext cx="7723103" cy="661043"/>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dirty="0">
                <a:ln>
                  <a:solidFill>
                    <a:schemeClr val="tx1"/>
                  </a:solidFill>
                </a:ln>
                <a:solidFill>
                  <a:srgbClr val="CC00CC"/>
                </a:solidFill>
                <a:effectLst>
                  <a:glow rad="127000">
                    <a:srgbClr val="00B0F0"/>
                  </a:glow>
                </a:effectLst>
                <a:latin typeface="Georgia" panose="02040502050405020303" pitchFamily="18" charset="0"/>
              </a:rPr>
              <a:t>9!</a:t>
            </a:r>
          </a:p>
        </p:txBody>
      </p:sp>
      <p:sp>
        <p:nvSpPr>
          <p:cNvPr id="5" name="Rectangle 4"/>
          <p:cNvSpPr/>
          <p:nvPr/>
        </p:nvSpPr>
        <p:spPr>
          <a:xfrm>
            <a:off x="396388" y="3464967"/>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Tishri 9 Night Season</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Light Season</a:t>
            </a:r>
            <a:r>
              <a:rPr lang="en-CA" sz="3600" b="1" baseline="30000" dirty="0">
                <a:solidFill>
                  <a:schemeClr val="tx1"/>
                </a:solidFill>
              </a:rPr>
              <a:t> </a:t>
            </a:r>
            <a:r>
              <a:rPr lang="en-CA" sz="3600" b="1" dirty="0">
                <a:solidFill>
                  <a:schemeClr val="tx1"/>
                </a:solidFill>
              </a:rPr>
              <a:t> </a:t>
            </a:r>
            <a:endParaRPr lang="en-CA" sz="3600" b="1" dirty="0">
              <a:solidFill>
                <a:srgbClr val="0000FF"/>
              </a:solidFill>
            </a:endParaRPr>
          </a:p>
        </p:txBody>
      </p:sp>
      <p:cxnSp>
        <p:nvCxnSpPr>
          <p:cNvPr id="11" name="Straight Connector 10"/>
          <p:cNvCxnSpPr/>
          <p:nvPr/>
        </p:nvCxnSpPr>
        <p:spPr>
          <a:xfrm flipV="1">
            <a:off x="1817308" y="2389911"/>
            <a:ext cx="6800" cy="174567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5306548" y="1222947"/>
            <a:ext cx="6718109" cy="1864725"/>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100" dirty="0">
                <a:ln>
                  <a:solidFill>
                    <a:srgbClr val="0000FF"/>
                  </a:solidFill>
                </a:ln>
                <a:solidFill>
                  <a:schemeClr val="tx1"/>
                </a:solidFill>
              </a:rPr>
              <a:t>Tishri 9 has a normal </a:t>
            </a:r>
            <a:r>
              <a:rPr lang="en-CA" sz="3100" b="1" i="1" dirty="0">
                <a:ln>
                  <a:solidFill>
                    <a:srgbClr val="0000FF"/>
                  </a:solidFill>
                </a:ln>
                <a:solidFill>
                  <a:srgbClr val="E329D6"/>
                </a:solidFill>
              </a:rPr>
              <a:t>Preparation</a:t>
            </a:r>
            <a:r>
              <a:rPr lang="en-CA" sz="3100" dirty="0">
                <a:ln>
                  <a:solidFill>
                    <a:srgbClr val="0000FF"/>
                  </a:solidFill>
                </a:ln>
                <a:solidFill>
                  <a:schemeClr val="tx1"/>
                </a:solidFill>
              </a:rPr>
              <a:t> Light Season.  We are to perform normal </a:t>
            </a:r>
            <a:br>
              <a:rPr lang="en-CA" sz="3100" dirty="0">
                <a:ln>
                  <a:solidFill>
                    <a:srgbClr val="0000FF"/>
                  </a:solidFill>
                </a:ln>
                <a:solidFill>
                  <a:schemeClr val="tx1"/>
                </a:solidFill>
              </a:rPr>
            </a:br>
            <a:r>
              <a:rPr lang="en-CA" sz="3100" dirty="0">
                <a:ln>
                  <a:solidFill>
                    <a:srgbClr val="0000FF"/>
                  </a:solidFill>
                </a:ln>
                <a:solidFill>
                  <a:schemeClr val="tx1"/>
                </a:solidFill>
              </a:rPr>
              <a:t>life’s duties providing it does not fall  </a:t>
            </a:r>
            <a:br>
              <a:rPr lang="en-CA" sz="3100" dirty="0">
                <a:ln>
                  <a:solidFill>
                    <a:srgbClr val="0000FF"/>
                  </a:solidFill>
                </a:ln>
                <a:solidFill>
                  <a:schemeClr val="tx1"/>
                </a:solidFill>
              </a:rPr>
            </a:br>
            <a:r>
              <a:rPr lang="en-CA" sz="3100" dirty="0">
                <a:ln>
                  <a:solidFill>
                    <a:srgbClr val="0000FF"/>
                  </a:solidFill>
                </a:ln>
                <a:solidFill>
                  <a:schemeClr val="tx1"/>
                </a:solidFill>
              </a:rPr>
              <a:t>on a 7</a:t>
            </a:r>
            <a:r>
              <a:rPr lang="en-CA" sz="3100" baseline="30000" dirty="0">
                <a:ln>
                  <a:solidFill>
                    <a:srgbClr val="0000FF"/>
                  </a:solidFill>
                </a:ln>
                <a:solidFill>
                  <a:schemeClr val="tx1"/>
                </a:solidFill>
              </a:rPr>
              <a:t>th</a:t>
            </a:r>
            <a:r>
              <a:rPr lang="en-CA" sz="3100" dirty="0">
                <a:ln>
                  <a:solidFill>
                    <a:srgbClr val="0000FF"/>
                  </a:solidFill>
                </a:ln>
                <a:solidFill>
                  <a:schemeClr val="tx1"/>
                </a:solidFill>
              </a:rPr>
              <a:t> day Sabbath. </a:t>
            </a:r>
            <a:endParaRPr lang="en-CA" sz="3100" b="1" i="1" dirty="0">
              <a:ln>
                <a:solidFill>
                  <a:srgbClr val="0000FF"/>
                </a:solidFill>
              </a:ln>
              <a:solidFill>
                <a:srgbClr val="CC66FF"/>
              </a:solidFill>
            </a:endParaRPr>
          </a:p>
        </p:txBody>
      </p:sp>
      <p:sp>
        <p:nvSpPr>
          <p:cNvPr id="17" name="Rectangle 16"/>
          <p:cNvSpPr/>
          <p:nvPr/>
        </p:nvSpPr>
        <p:spPr>
          <a:xfrm>
            <a:off x="396388" y="4305755"/>
            <a:ext cx="11348821" cy="2216968"/>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CA" sz="3200" dirty="0">
                <a:solidFill>
                  <a:schemeClr val="tx1"/>
                </a:solidFill>
              </a:rPr>
              <a:t> Tishri 9 starts at Dawn and ends at Dawn.  It always contains two twilight mixtures … one </a:t>
            </a:r>
            <a:r>
              <a:rPr lang="en-CA" sz="3200" dirty="0">
                <a:ln>
                  <a:solidFill>
                    <a:srgbClr val="0000FF"/>
                  </a:solidFill>
                </a:ln>
                <a:solidFill>
                  <a:srgbClr val="00FFFF"/>
                </a:solidFill>
              </a:rPr>
              <a:t>before Sunrise </a:t>
            </a:r>
            <a:r>
              <a:rPr lang="en-CA" sz="3200" dirty="0">
                <a:solidFill>
                  <a:schemeClr val="tx1"/>
                </a:solidFill>
              </a:rPr>
              <a:t>and one </a:t>
            </a:r>
            <a:r>
              <a:rPr lang="en-CA" sz="3200" dirty="0">
                <a:ln>
                  <a:solidFill>
                    <a:srgbClr val="0000FF"/>
                  </a:solidFill>
                </a:ln>
                <a:solidFill>
                  <a:srgbClr val="FF0000"/>
                </a:solidFill>
              </a:rPr>
              <a:t>after the Sunset.</a:t>
            </a:r>
          </a:p>
          <a:p>
            <a:r>
              <a:rPr lang="en-CA" sz="3200" b="1" dirty="0">
                <a:ln>
                  <a:solidFill>
                    <a:srgbClr val="95F1FD"/>
                  </a:solidFill>
                </a:ln>
                <a:solidFill>
                  <a:srgbClr val="FFFF00"/>
                </a:solidFill>
              </a:rPr>
              <a:t>			Dawn to Dawn – 24 hours!  </a:t>
            </a:r>
            <a:r>
              <a:rPr lang="en-CA" sz="3200" b="1" dirty="0">
                <a:ln>
                  <a:solidFill>
                    <a:srgbClr val="95F1FD"/>
                  </a:solidFill>
                </a:ln>
                <a:solidFill>
                  <a:srgbClr val="FFFF00"/>
                </a:solidFill>
                <a:sym typeface="Wingdings" panose="05000000000000000000" pitchFamily="2" charset="2"/>
              </a:rPr>
              <a:t></a:t>
            </a:r>
          </a:p>
          <a:p>
            <a:pPr algn="ctr"/>
            <a:r>
              <a:rPr lang="en-CA" sz="3200" b="1" dirty="0">
                <a:ln>
                  <a:solidFill>
                    <a:srgbClr val="95F1FD"/>
                  </a:solidFill>
                </a:ln>
                <a:solidFill>
                  <a:srgbClr val="FFFF00"/>
                </a:solidFill>
                <a:sym typeface="Wingdings" panose="05000000000000000000" pitchFamily="2" charset="2"/>
              </a:rPr>
              <a:t>We will be returning to </a:t>
            </a:r>
            <a:r>
              <a:rPr lang="en-CA" sz="3200" b="1" u="sng" dirty="0">
                <a:ln>
                  <a:solidFill>
                    <a:srgbClr val="95F1FD"/>
                  </a:solidFill>
                </a:ln>
                <a:solidFill>
                  <a:srgbClr val="FFFF00"/>
                </a:solidFill>
                <a:sym typeface="Wingdings" panose="05000000000000000000" pitchFamily="2" charset="2"/>
              </a:rPr>
              <a:t>this particular sunset</a:t>
            </a:r>
            <a:r>
              <a:rPr lang="en-CA" sz="3200" b="1" dirty="0">
                <a:ln>
                  <a:solidFill>
                    <a:srgbClr val="95F1FD"/>
                  </a:solidFill>
                </a:ln>
                <a:solidFill>
                  <a:srgbClr val="FFFF00"/>
                </a:solidFill>
                <a:sym typeface="Wingdings" panose="05000000000000000000" pitchFamily="2" charset="2"/>
              </a:rPr>
              <a:t> in a couple of slides!</a:t>
            </a:r>
            <a:endParaRPr lang="en-CA" sz="3200" b="1" dirty="0">
              <a:ln>
                <a:solidFill>
                  <a:srgbClr val="95F1FD"/>
                </a:solidFill>
              </a:ln>
              <a:solidFill>
                <a:srgbClr val="FFFF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4615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cxnSp>
        <p:nvCxnSpPr>
          <p:cNvPr id="12" name="Straight Connector 11"/>
          <p:cNvCxnSpPr/>
          <p:nvPr/>
        </p:nvCxnSpPr>
        <p:spPr>
          <a:xfrm rot="-60000" flipV="1">
            <a:off x="2074821" y="3030522"/>
            <a:ext cx="17350" cy="109800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ysClr val="windowText" lastClr="000000"/>
                  </a:solidFill>
                </a:ln>
                <a:solidFill>
                  <a:srgbClr val="FF9900"/>
                </a:solidFill>
                <a:effectLst>
                  <a:glow rad="127000">
                    <a:srgbClr val="C4FB81"/>
                  </a:glow>
                </a:effectLst>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0914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0" name="Slide Number Placeholder 9"/>
          <p:cNvSpPr>
            <a:spLocks noGrp="1"/>
          </p:cNvSpPr>
          <p:nvPr>
            <p:ph type="sldNum" sz="quarter" idx="12"/>
          </p:nvPr>
        </p:nvSpPr>
        <p:spPr>
          <a:xfrm>
            <a:off x="11647170" y="6405086"/>
            <a:ext cx="443233" cy="365125"/>
          </a:xfrm>
        </p:spPr>
        <p:txBody>
          <a:bodyPr>
            <a:scene3d>
              <a:camera prst="orthographicFront"/>
              <a:lightRig rig="threePt" dir="t"/>
            </a:scene3d>
            <a:sp3d extrusionH="57150">
              <a:bevelT w="38100" h="38100"/>
            </a:sp3d>
          </a:bodyPr>
          <a:lstStyle/>
          <a:p>
            <a:fld id="{0FAB87E4-7748-4117-92E5-790DAABEC644}" type="slidenum">
              <a:rPr lang="en-US" sz="1400" b="1" smtClean="0">
                <a:solidFill>
                  <a:schemeClr val="tx1"/>
                </a:solidFill>
              </a:rPr>
              <a:t>49</a:t>
            </a:fld>
            <a:endParaRPr lang="en-US" sz="1400" b="1" dirty="0">
              <a:solidFill>
                <a:schemeClr val="tx1"/>
              </a:solidFill>
            </a:endParaRPr>
          </a:p>
        </p:txBody>
      </p:sp>
    </p:spTree>
    <p:extLst>
      <p:ext uri="{BB962C8B-B14F-4D97-AF65-F5344CB8AC3E}">
        <p14:creationId xmlns:p14="http://schemas.microsoft.com/office/powerpoint/2010/main" val="42709728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92875"/>
            <a:ext cx="2743200" cy="365125"/>
          </a:xfrm>
        </p:spPr>
        <p:txBody>
          <a:bodyPr/>
          <a:lstStyle/>
          <a:p>
            <a:fld id="{0FAB87E4-7748-4117-92E5-790DAABEC644}" type="slidenum">
              <a:rPr lang="en-US" smtClean="0">
                <a:solidFill>
                  <a:schemeClr val="bg1"/>
                </a:solidFill>
              </a:rPr>
              <a:t>5</a:t>
            </a:fld>
            <a:endParaRPr lang="en-US" dirty="0">
              <a:solidFill>
                <a:schemeClr val="bg1"/>
              </a:solidFill>
            </a:endParaRPr>
          </a:p>
        </p:txBody>
      </p:sp>
      <p:sp>
        <p:nvSpPr>
          <p:cNvPr id="4" name="Rounded Rectangle 3"/>
          <p:cNvSpPr/>
          <p:nvPr/>
        </p:nvSpPr>
        <p:spPr>
          <a:xfrm>
            <a:off x="1054731" y="3200353"/>
            <a:ext cx="7743040"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Another</a:t>
            </a:r>
            <a:r>
              <a:rPr lang="en-US" sz="7200" b="1" dirty="0">
                <a:ln w="1905">
                  <a:solidFill>
                    <a:sysClr val="windowText" lastClr="000000"/>
                  </a:solidFill>
                </a:ln>
                <a:solidFill>
                  <a:schemeClr val="accent4">
                    <a:lumMod val="75000"/>
                  </a:schemeClr>
                </a:solidFill>
                <a:effectLst>
                  <a:glow rad="76200">
                    <a:srgbClr val="002060"/>
                  </a:glow>
                  <a:innerShdw blurRad="69850" dist="43180" dir="5400000">
                    <a:srgbClr val="000000">
                      <a:alpha val="65000"/>
                    </a:srgbClr>
                  </a:innerShdw>
                </a:effectLst>
                <a:latin typeface="Old English Text MT" panose="03040902040508030806" pitchFamily="66" charset="0"/>
              </a:rPr>
              <a:t> </a:t>
            </a:r>
            <a:r>
              <a:rPr lang="en-US" sz="7200" b="1" dirty="0">
                <a:ln w="1905">
                  <a:solidFill>
                    <a:sysClr val="windowText" lastClr="000000"/>
                  </a:solidFill>
                </a:ln>
                <a:solidFill>
                  <a:schemeClr val="bg2">
                    <a:lumMod val="90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Question</a:t>
            </a:r>
          </a:p>
        </p:txBody>
      </p:sp>
      <p:sp>
        <p:nvSpPr>
          <p:cNvPr id="5" name="Rectangle 4"/>
          <p:cNvSpPr/>
          <p:nvPr/>
        </p:nvSpPr>
        <p:spPr>
          <a:xfrm>
            <a:off x="159798" y="242046"/>
            <a:ext cx="8637973" cy="2723071"/>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571500" indent="-571500">
              <a:buFont typeface="Arial" pitchFamily="34" charset="0"/>
              <a:buChar char="•"/>
            </a:pPr>
            <a:r>
              <a:rPr lang="en-CA" sz="3200" dirty="0">
                <a:solidFill>
                  <a:srgbClr val="002060"/>
                </a:solidFill>
              </a:rPr>
              <a:t>Malachi 3:6 declares </a:t>
            </a:r>
            <a:r>
              <a:rPr lang="en-CA" sz="3200" b="1" dirty="0">
                <a:solidFill>
                  <a:schemeClr val="accent5"/>
                </a:solidFill>
              </a:rPr>
              <a:t>Yahuah</a:t>
            </a:r>
            <a:r>
              <a:rPr lang="en-CA" sz="3200" dirty="0">
                <a:solidFill>
                  <a:srgbClr val="002060"/>
                </a:solidFill>
              </a:rPr>
              <a:t> does not change.</a:t>
            </a:r>
          </a:p>
          <a:p>
            <a:pPr marL="571500" indent="-571500">
              <a:buFont typeface="Arial" pitchFamily="34" charset="0"/>
              <a:buChar char="•"/>
            </a:pPr>
            <a:r>
              <a:rPr lang="en-CA" sz="3200" dirty="0">
                <a:solidFill>
                  <a:srgbClr val="002060"/>
                </a:solidFill>
              </a:rPr>
              <a:t>Creation week declares all days begin at Dawn.</a:t>
            </a:r>
          </a:p>
          <a:p>
            <a:pPr marL="571500" indent="-571500">
              <a:buFont typeface="Arial" pitchFamily="34" charset="0"/>
              <a:buChar char="•"/>
            </a:pPr>
            <a:r>
              <a:rPr lang="en-CA" sz="3200" dirty="0">
                <a:solidFill>
                  <a:srgbClr val="002060"/>
                </a:solidFill>
              </a:rPr>
              <a:t>Many feast calendars, </a:t>
            </a:r>
            <a:r>
              <a:rPr lang="en-CA" sz="3200" b="1" u="sng" dirty="0">
                <a:ln>
                  <a:solidFill>
                    <a:srgbClr val="0000FF"/>
                  </a:solidFill>
                </a:ln>
                <a:solidFill>
                  <a:srgbClr val="E329D6"/>
                </a:solidFill>
              </a:rPr>
              <a:t>AND FEAST KEEPERS </a:t>
            </a:r>
            <a:r>
              <a:rPr lang="en-CA" sz="3200" dirty="0">
                <a:solidFill>
                  <a:srgbClr val="002060"/>
                </a:solidFill>
              </a:rPr>
              <a:t>declare Day of Atonement Sabbath begins at the dusk of sunset on the 9</a:t>
            </a:r>
            <a:r>
              <a:rPr lang="en-CA" sz="3200" baseline="30000" dirty="0">
                <a:solidFill>
                  <a:srgbClr val="002060"/>
                </a:solidFill>
              </a:rPr>
              <a:t>th</a:t>
            </a:r>
            <a:r>
              <a:rPr lang="en-CA" sz="3200" dirty="0">
                <a:solidFill>
                  <a:srgbClr val="002060"/>
                </a:solidFill>
              </a:rPr>
              <a:t> day.</a:t>
            </a:r>
          </a:p>
        </p:txBody>
      </p:sp>
      <p:sp>
        <p:nvSpPr>
          <p:cNvPr id="6" name="Snip Diagonal Corner Rectangle 5"/>
          <p:cNvSpPr/>
          <p:nvPr/>
        </p:nvSpPr>
        <p:spPr>
          <a:xfrm>
            <a:off x="1020931" y="4728786"/>
            <a:ext cx="7776840" cy="2021541"/>
          </a:xfrm>
          <a:prstGeom prst="snip2DiagRect">
            <a:avLst>
              <a:gd name="adj1" fmla="val 0"/>
              <a:gd name="adj2" fmla="val 30636"/>
            </a:avLst>
          </a:prstGeom>
          <a:solidFill>
            <a:schemeClr val="accent1">
              <a:lumMod val="20000"/>
              <a:lumOff val="80000"/>
              <a:alpha val="70000"/>
            </a:schemeClr>
          </a:solidFill>
          <a:ln w="7620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marL="742950" indent="-742950">
              <a:buAutoNum type="arabicPeriod" startAt="4"/>
            </a:pPr>
            <a:r>
              <a:rPr lang="en-CA" sz="3200" dirty="0">
                <a:solidFill>
                  <a:srgbClr val="950543"/>
                </a:solidFill>
              </a:rPr>
              <a:t>Where is </a:t>
            </a:r>
            <a:r>
              <a:rPr lang="en-CA" sz="3200" b="1" dirty="0">
                <a:solidFill>
                  <a:schemeClr val="accent5"/>
                </a:solidFill>
              </a:rPr>
              <a:t>Yahuah’s</a:t>
            </a:r>
            <a:r>
              <a:rPr lang="en-CA" sz="3200" dirty="0">
                <a:solidFill>
                  <a:srgbClr val="950543"/>
                </a:solidFill>
              </a:rPr>
              <a:t> </a:t>
            </a:r>
            <a:r>
              <a:rPr lang="en-CA" sz="3200" u="sng" dirty="0">
                <a:solidFill>
                  <a:srgbClr val="950543"/>
                </a:solidFill>
              </a:rPr>
              <a:t>Scriptural exemption</a:t>
            </a:r>
            <a:r>
              <a:rPr lang="en-CA" sz="3200" dirty="0">
                <a:solidFill>
                  <a:srgbClr val="950543"/>
                </a:solidFill>
              </a:rPr>
              <a:t> to commence His </a:t>
            </a:r>
            <a:br>
              <a:rPr lang="en-CA" sz="3200" dirty="0">
                <a:solidFill>
                  <a:srgbClr val="950543"/>
                </a:solidFill>
              </a:rPr>
            </a:br>
            <a:r>
              <a:rPr lang="en-CA" sz="3200" dirty="0">
                <a:solidFill>
                  <a:srgbClr val="950543"/>
                </a:solidFill>
              </a:rPr>
              <a:t>Day of Atonement at “</a:t>
            </a:r>
            <a:r>
              <a:rPr lang="en-CA" sz="3200" u="sng" dirty="0">
                <a:solidFill>
                  <a:srgbClr val="950543"/>
                </a:solidFill>
              </a:rPr>
              <a:t>another time</a:t>
            </a:r>
            <a:r>
              <a:rPr lang="en-CA" sz="3200" dirty="0">
                <a:solidFill>
                  <a:srgbClr val="950543"/>
                </a:solidFill>
              </a:rPr>
              <a:t>” other than what He has declared?</a:t>
            </a:r>
          </a:p>
        </p:txBody>
      </p:sp>
    </p:spTree>
    <p:extLst>
      <p:ext uri="{BB962C8B-B14F-4D97-AF65-F5344CB8AC3E}">
        <p14:creationId xmlns:p14="http://schemas.microsoft.com/office/powerpoint/2010/main" val="153185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0">
                <a:srgbClr val="95F1FD"/>
              </a:gs>
              <a:gs pos="63000">
                <a:srgbClr val="FFFF00">
                  <a:alpha val="57000"/>
                </a:srgbClr>
              </a:gs>
              <a:gs pos="100000">
                <a:srgbClr val="FF0066">
                  <a:alpha val="56000"/>
                </a:srgbClr>
              </a:gs>
            </a:gsLst>
            <a:lin ang="10200000" scaled="0"/>
          </a:gradFill>
        </p:spPr>
        <p:txBody>
          <a:bodyPr>
            <a:normAutofit/>
          </a:bodyPr>
          <a:lstStyle/>
          <a:p>
            <a:r>
              <a:rPr lang="en-US" sz="800" dirty="0">
                <a:noFill/>
              </a:rPr>
              <a:t>.</a:t>
            </a:r>
          </a:p>
        </p:txBody>
      </p:sp>
      <p:sp>
        <p:nvSpPr>
          <p:cNvPr id="3" name="Text Placeholder 2"/>
          <p:cNvSpPr>
            <a:spLocks noGrp="1"/>
          </p:cNvSpPr>
          <p:nvPr>
            <p:ph type="body" idx="1"/>
          </p:nvPr>
        </p:nvSpPr>
        <p:spPr>
          <a:xfrm>
            <a:off x="182697" y="133906"/>
            <a:ext cx="11861442" cy="6569071"/>
          </a:xfrm>
          <a:solidFill>
            <a:schemeClr val="accent2">
              <a:lumMod val="20000"/>
              <a:lumOff val="80000"/>
            </a:schemeClr>
          </a:solidFill>
          <a:scene3d>
            <a:camera prst="orthographicFront"/>
            <a:lightRig rig="threePt" dir="t"/>
          </a:scene3d>
          <a:sp3d>
            <a:bevelT/>
          </a:sp3d>
        </p:spPr>
        <p:txBody>
          <a:bodyPr anchor="t">
            <a:normAutofit/>
            <a:sp3d extrusionH="57150">
              <a:bevelT w="38100" h="38100"/>
            </a:sp3d>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r>
              <a:rPr lang="en-US" sz="2800" dirty="0">
                <a:solidFill>
                  <a:schemeClr val="tx1">
                    <a:lumMod val="95000"/>
                    <a:lumOff val="5000"/>
                  </a:schemeClr>
                </a:solidFill>
              </a:rPr>
              <a:t>Note the </a:t>
            </a:r>
            <a:r>
              <a:rPr lang="en-US" sz="2800" b="1" i="1" u="sng" dirty="0">
                <a:ln>
                  <a:solidFill>
                    <a:srgbClr val="0000FF"/>
                  </a:solidFill>
                </a:ln>
                <a:solidFill>
                  <a:srgbClr val="FF0000"/>
                </a:solidFill>
              </a:rPr>
              <a:t>10</a:t>
            </a:r>
            <a:r>
              <a:rPr lang="en-US" sz="2800" b="1" i="1" u="sng" baseline="30000" dirty="0">
                <a:ln>
                  <a:solidFill>
                    <a:srgbClr val="0000FF"/>
                  </a:solidFill>
                </a:ln>
                <a:solidFill>
                  <a:srgbClr val="FF0000"/>
                </a:solidFill>
              </a:rPr>
              <a:t>th</a:t>
            </a:r>
            <a:r>
              <a:rPr lang="en-US" sz="2800" b="1" i="1" u="sng" dirty="0">
                <a:ln>
                  <a:solidFill>
                    <a:srgbClr val="0000FF"/>
                  </a:solidFill>
                </a:ln>
                <a:solidFill>
                  <a:srgbClr val="FF0000"/>
                </a:solidFill>
              </a:rPr>
              <a:t> of Tishri</a:t>
            </a:r>
            <a:r>
              <a:rPr lang="en-US" sz="2800" b="1" i="1" dirty="0">
                <a:ln>
                  <a:solidFill>
                    <a:srgbClr val="0000FF"/>
                  </a:solidFill>
                </a:ln>
                <a:solidFill>
                  <a:srgbClr val="FF0000"/>
                </a:solidFill>
              </a:rPr>
              <a:t> </a:t>
            </a:r>
            <a:r>
              <a:rPr lang="en-US" sz="2800" dirty="0">
                <a:solidFill>
                  <a:schemeClr val="tx1">
                    <a:lumMod val="95000"/>
                    <a:lumOff val="5000"/>
                  </a:schemeClr>
                </a:solidFill>
              </a:rPr>
              <a:t>morning </a:t>
            </a:r>
            <a:r>
              <a:rPr lang="en-US" sz="2800" b="1" dirty="0" err="1">
                <a:ln>
                  <a:solidFill>
                    <a:srgbClr val="FF00FF"/>
                  </a:solidFill>
                </a:ln>
                <a:solidFill>
                  <a:srgbClr val="00B0F0"/>
                </a:solidFill>
              </a:rPr>
              <a:t>ereb</a:t>
            </a:r>
            <a:r>
              <a:rPr lang="en-US" sz="2800" dirty="0">
                <a:solidFill>
                  <a:schemeClr val="tx1">
                    <a:lumMod val="95000"/>
                    <a:lumOff val="5000"/>
                  </a:schemeClr>
                </a:solidFill>
              </a:rPr>
              <a:t> (twilight mixture)</a:t>
            </a:r>
            <a:r>
              <a:rPr lang="en-US" sz="2800" b="1" dirty="0">
                <a:solidFill>
                  <a:schemeClr val="tx1">
                    <a:lumMod val="95000"/>
                    <a:lumOff val="5000"/>
                  </a:schemeClr>
                </a:solidFill>
                <a:effectLst>
                  <a:glow rad="127000">
                    <a:srgbClr val="95F1FD"/>
                  </a:glow>
                </a:effectLst>
              </a:rPr>
              <a:t> Light </a:t>
            </a:r>
            <a:r>
              <a:rPr lang="en-US" sz="2800" b="1" i="1" u="sng" dirty="0">
                <a:solidFill>
                  <a:srgbClr val="CC00CC"/>
                </a:solidFill>
              </a:rPr>
              <a:t>before</a:t>
            </a:r>
            <a:r>
              <a:rPr lang="en-US" sz="2800" dirty="0">
                <a:solidFill>
                  <a:schemeClr val="tx1">
                    <a:lumMod val="95000"/>
                    <a:lumOff val="5000"/>
                  </a:schemeClr>
                </a:solidFill>
              </a:rPr>
              <a:t> the sunrise!</a:t>
            </a:r>
          </a:p>
          <a:p>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91" y="11981"/>
            <a:ext cx="7772591"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u="sng" dirty="0">
                <a:ln>
                  <a:solidFill>
                    <a:schemeClr val="tx1"/>
                  </a:solidFill>
                </a:ln>
                <a:solidFill>
                  <a:srgbClr val="CC00CC"/>
                </a:solidFill>
                <a:effectLst>
                  <a:glow rad="127000">
                    <a:srgbClr val="00B0F0"/>
                  </a:glow>
                </a:effectLst>
                <a:latin typeface="Georgia" panose="02040502050405020303" pitchFamily="18" charset="0"/>
              </a:rPr>
              <a:t>10</a:t>
            </a:r>
            <a:r>
              <a:rPr lang="en-CA" sz="3600" b="1" i="1" dirty="0">
                <a:ln>
                  <a:solidFill>
                    <a:schemeClr val="tx1"/>
                  </a:solidFill>
                </a:ln>
                <a:solidFill>
                  <a:srgbClr val="CC00CC"/>
                </a:solidFill>
                <a:effectLst>
                  <a:glow rad="127000">
                    <a:srgbClr val="00B0F0"/>
                  </a:glow>
                </a:effectLst>
                <a:latin typeface="Georgia" panose="02040502050405020303" pitchFamily="18" charset="0"/>
              </a:rPr>
              <a:t>!</a:t>
            </a:r>
          </a:p>
        </p:txBody>
      </p:sp>
      <p:sp>
        <p:nvSpPr>
          <p:cNvPr id="5" name="Rectangle 4"/>
          <p:cNvSpPr/>
          <p:nvPr/>
        </p:nvSpPr>
        <p:spPr>
          <a:xfrm>
            <a:off x="396388" y="3473676"/>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rgbClr val="00CC00"/>
                </a:solidFill>
              </a:rPr>
              <a:t>9</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t>10</a:t>
            </a:r>
            <a:r>
              <a:rPr lang="en-CA" sz="3600" b="1" baseline="30000" dirty="0"/>
              <a:t>th</a:t>
            </a:r>
            <a:r>
              <a:rPr lang="en-CA" sz="3600" b="1" dirty="0"/>
              <a:t> of Tishri</a:t>
            </a:r>
          </a:p>
        </p:txBody>
      </p:sp>
      <p:sp>
        <p:nvSpPr>
          <p:cNvPr id="9" name="Rectangle 8"/>
          <p:cNvSpPr/>
          <p:nvPr/>
        </p:nvSpPr>
        <p:spPr>
          <a:xfrm>
            <a:off x="1867421" y="3483434"/>
            <a:ext cx="4929051"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10</a:t>
            </a:r>
            <a:r>
              <a:rPr lang="en-CA" sz="3600" b="1" baseline="30000" dirty="0">
                <a:solidFill>
                  <a:schemeClr val="tx1"/>
                </a:solidFill>
              </a:rPr>
              <a:t>th</a:t>
            </a:r>
            <a:r>
              <a:rPr lang="en-CA" sz="3600" b="1" dirty="0">
                <a:solidFill>
                  <a:schemeClr val="tx1"/>
                </a:solidFill>
              </a:rPr>
              <a:t> - </a:t>
            </a:r>
            <a:r>
              <a:rPr lang="en-CA" sz="3600" b="1" dirty="0">
                <a:solidFill>
                  <a:srgbClr val="0000FF"/>
                </a:solidFill>
              </a:rPr>
              <a:t>Atonement</a:t>
            </a:r>
          </a:p>
        </p:txBody>
      </p:sp>
      <p:cxnSp>
        <p:nvCxnSpPr>
          <p:cNvPr id="11" name="Straight Connector 10"/>
          <p:cNvCxnSpPr/>
          <p:nvPr/>
        </p:nvCxnSpPr>
        <p:spPr>
          <a:xfrm rot="-60000" flipV="1">
            <a:off x="1811060" y="2371331"/>
            <a:ext cx="11747" cy="1762951"/>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946460" y="1433266"/>
            <a:ext cx="7061596" cy="1597256"/>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dirty="0">
                <a:ln>
                  <a:solidFill>
                    <a:srgbClr val="0000FF"/>
                  </a:solidFill>
                </a:ln>
                <a:solidFill>
                  <a:schemeClr val="tx1"/>
                </a:solidFill>
              </a:rPr>
              <a:t>Atonement Shabbath begins at the first light of Dawn and lasts until the following Dawn!</a:t>
            </a:r>
          </a:p>
          <a:p>
            <a:pPr algn="ctr"/>
            <a:r>
              <a:rPr lang="en-CA" sz="3000" b="1" dirty="0">
                <a:ln>
                  <a:solidFill>
                    <a:srgbClr val="0000FF"/>
                  </a:solidFill>
                </a:ln>
                <a:solidFill>
                  <a:schemeClr val="tx1"/>
                </a:solidFill>
                <a:effectLst>
                  <a:glow rad="63500">
                    <a:srgbClr val="00CC00"/>
                  </a:glow>
                </a:effectLst>
              </a:rPr>
              <a:t>24 hours </a:t>
            </a:r>
            <a:r>
              <a:rPr lang="en-CA" sz="3000" dirty="0">
                <a:ln>
                  <a:solidFill>
                    <a:srgbClr val="0000FF"/>
                  </a:solidFill>
                </a:ln>
                <a:solidFill>
                  <a:schemeClr val="tx1"/>
                </a:solidFill>
                <a:effectLst>
                  <a:glow rad="63500">
                    <a:srgbClr val="00CC00"/>
                  </a:glow>
                </a:effectLst>
                <a:latin typeface="Arial Black" panose="020B0A04020102020204" pitchFamily="34" charset="0"/>
              </a:rPr>
              <a:t>ONLY</a:t>
            </a:r>
            <a:r>
              <a:rPr lang="en-CA" sz="3000" dirty="0">
                <a:ln>
                  <a:solidFill>
                    <a:srgbClr val="0000FF"/>
                  </a:solidFill>
                </a:ln>
                <a:solidFill>
                  <a:schemeClr val="tx1"/>
                </a:solidFill>
                <a:effectLst>
                  <a:glow rad="63500">
                    <a:srgbClr val="00CC00"/>
                  </a:glow>
                </a:effectLst>
              </a:rPr>
              <a:t> </a:t>
            </a:r>
            <a:r>
              <a:rPr lang="en-CA" sz="3000" dirty="0">
                <a:ln>
                  <a:solidFill>
                    <a:srgbClr val="0000FF"/>
                  </a:solidFill>
                </a:ln>
                <a:solidFill>
                  <a:schemeClr val="tx1"/>
                </a:solidFill>
              </a:rPr>
              <a:t>of Tishri 10 Shabbath!  </a:t>
            </a:r>
            <a:endParaRPr lang="en-CA" sz="3000" b="1" i="1" dirty="0">
              <a:ln>
                <a:solidFill>
                  <a:srgbClr val="0000FF"/>
                </a:solidFill>
              </a:ln>
              <a:solidFill>
                <a:srgbClr val="CC66FF"/>
              </a:solidFill>
            </a:endParaRPr>
          </a:p>
        </p:txBody>
      </p:sp>
      <p:sp>
        <p:nvSpPr>
          <p:cNvPr id="17" name="Rectangle 16"/>
          <p:cNvSpPr/>
          <p:nvPr/>
        </p:nvSpPr>
        <p:spPr>
          <a:xfrm>
            <a:off x="1900783" y="4528112"/>
            <a:ext cx="8349004" cy="606354"/>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The simplicity created by </a:t>
            </a:r>
            <a:r>
              <a:rPr lang="en-CA" sz="3200" b="1" dirty="0">
                <a:solidFill>
                  <a:srgbClr val="0000FF"/>
                </a:solidFill>
              </a:rPr>
              <a:t>Yahuah</a:t>
            </a:r>
            <a:r>
              <a:rPr lang="en-CA" sz="3200" dirty="0">
                <a:solidFill>
                  <a:schemeClr val="tx1"/>
                </a:solidFill>
              </a:rPr>
              <a:t> is awesome!</a:t>
            </a:r>
            <a:endParaRPr lang="en-CA" sz="3200" b="1" dirty="0">
              <a:ln>
                <a:solidFill>
                  <a:srgbClr val="95F1FD"/>
                </a:solidFill>
              </a:ln>
              <a:solidFill>
                <a:srgbClr val="FFFF00"/>
              </a:solidFill>
            </a:endParaRPr>
          </a:p>
        </p:txBody>
      </p:sp>
      <p:cxnSp>
        <p:nvCxnSpPr>
          <p:cNvPr id="19" name="Straight Connector 18"/>
          <p:cNvCxnSpPr/>
          <p:nvPr/>
        </p:nvCxnSpPr>
        <p:spPr>
          <a:xfrm flipV="1">
            <a:off x="6787082" y="3181846"/>
            <a:ext cx="0"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90597" y="302583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Sunset</a:t>
            </a:r>
          </a:p>
        </p:txBody>
      </p:sp>
      <p:sp>
        <p:nvSpPr>
          <p:cNvPr id="21" name="Rectangle 20"/>
          <p:cNvSpPr/>
          <p:nvPr/>
        </p:nvSpPr>
        <p:spPr>
          <a:xfrm>
            <a:off x="165279" y="1476811"/>
            <a:ext cx="3662650" cy="91440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10</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r>
              <a:rPr lang="en-CA" sz="2800" b="1" i="1" dirty="0">
                <a:solidFill>
                  <a:srgbClr val="009999"/>
                </a:solidFill>
              </a:rPr>
              <a:t>Gen 1</a:t>
            </a:r>
            <a:r>
              <a:rPr lang="en-CA" sz="2800" i="1" dirty="0">
                <a:solidFill>
                  <a:srgbClr val="009999"/>
                </a:solidFill>
              </a:rPr>
              <a:t> </a:t>
            </a:r>
            <a:r>
              <a:rPr lang="en-CA" sz="2800" dirty="0">
                <a:solidFill>
                  <a:schemeClr val="tx1"/>
                </a:solidFill>
              </a:rPr>
              <a:t>- Creation. </a:t>
            </a:r>
            <a:endParaRPr lang="en-CA" sz="2800" b="1" dirty="0">
              <a:solidFill>
                <a:srgbClr val="FF0066"/>
              </a:solidFill>
            </a:endParaRP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2994212"/>
            <a:ext cx="3974" cy="1134314"/>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92171" y="286897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FF9900"/>
                </a:solidFill>
              </a:rPr>
              <a:t>Sunrise</a:t>
            </a:r>
          </a:p>
        </p:txBody>
      </p:sp>
      <p:cxnSp>
        <p:nvCxnSpPr>
          <p:cNvPr id="15" name="Straight Arrow Connector 14"/>
          <p:cNvCxnSpPr/>
          <p:nvPr/>
        </p:nvCxnSpPr>
        <p:spPr>
          <a:xfrm flipH="1">
            <a:off x="1945365" y="3182404"/>
            <a:ext cx="1899984" cy="390617"/>
          </a:xfrm>
          <a:prstGeom prst="straightConnector1">
            <a:avLst/>
          </a:prstGeom>
          <a:ln w="76200">
            <a:solidFill>
              <a:srgbClr val="CC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27929" y="1105989"/>
            <a:ext cx="1170791" cy="2065169"/>
          </a:xfrm>
          <a:prstGeom prst="line">
            <a:avLst/>
          </a:prstGeom>
          <a:ln w="76200">
            <a:solidFill>
              <a:srgbClr val="CC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831734" y="3465901"/>
            <a:ext cx="229466"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5460273" y="2936733"/>
            <a:ext cx="2551612" cy="0"/>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634651" y="6369131"/>
            <a:ext cx="435432" cy="365125"/>
          </a:xfrm>
        </p:spPr>
        <p:txBody>
          <a:bodyPr/>
          <a:lstStyle/>
          <a:p>
            <a:fld id="{0FAB87E4-7748-4117-92E5-790DAABEC644}" type="slidenum">
              <a:rPr lang="en-US" sz="1400" b="1" smtClean="0">
                <a:solidFill>
                  <a:schemeClr val="tx1"/>
                </a:solidFill>
              </a:rPr>
              <a:t>50</a:t>
            </a:fld>
            <a:endParaRPr lang="en-US" sz="1400" b="1" dirty="0">
              <a:solidFill>
                <a:schemeClr val="tx1"/>
              </a:solidFill>
            </a:endParaRPr>
          </a:p>
        </p:txBody>
      </p:sp>
      <p:sp>
        <p:nvSpPr>
          <p:cNvPr id="25" name="Rectangle 24"/>
          <p:cNvSpPr/>
          <p:nvPr/>
        </p:nvSpPr>
        <p:spPr>
          <a:xfrm>
            <a:off x="285750" y="5458479"/>
            <a:ext cx="11635740" cy="921474"/>
          </a:xfrm>
          <a:prstGeom prst="rect">
            <a:avLst/>
          </a:prstGeom>
          <a:solidFill>
            <a:srgbClr val="00CC00"/>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chemeClr val="tx1"/>
                </a:solidFill>
              </a:rPr>
              <a:t>But what about the “</a:t>
            </a:r>
            <a:r>
              <a:rPr lang="en-CA" sz="3200" b="1" dirty="0">
                <a:solidFill>
                  <a:schemeClr val="tx1"/>
                </a:solidFill>
                <a:effectLst>
                  <a:glow rad="127000">
                    <a:srgbClr val="CC66FF"/>
                  </a:glow>
                </a:effectLst>
              </a:rPr>
              <a:t>EVEN TO EVEN</a:t>
            </a:r>
            <a:r>
              <a:rPr lang="en-CA" sz="3200" b="1" dirty="0">
                <a:solidFill>
                  <a:schemeClr val="tx1"/>
                </a:solidFill>
              </a:rPr>
              <a:t>” starting on the </a:t>
            </a:r>
            <a:r>
              <a:rPr lang="en-CA" sz="3200" b="1" dirty="0">
                <a:solidFill>
                  <a:schemeClr val="tx1"/>
                </a:solidFill>
                <a:effectLst>
                  <a:glow rad="127000">
                    <a:srgbClr val="FF9900"/>
                  </a:glow>
                </a:effectLst>
              </a:rPr>
              <a:t>9</a:t>
            </a:r>
            <a:r>
              <a:rPr lang="en-CA" sz="3200" b="1" baseline="30000" dirty="0">
                <a:solidFill>
                  <a:schemeClr val="tx1"/>
                </a:solidFill>
                <a:effectLst>
                  <a:glow rad="127000">
                    <a:srgbClr val="FF9900"/>
                  </a:glow>
                </a:effectLst>
              </a:rPr>
              <a:t>th</a:t>
            </a:r>
            <a:r>
              <a:rPr lang="en-CA" sz="3200" b="1" dirty="0">
                <a:solidFill>
                  <a:schemeClr val="tx1"/>
                </a:solidFill>
              </a:rPr>
              <a:t> of Tishri???</a:t>
            </a:r>
            <a:endParaRPr lang="en-CA" sz="3200" b="1" dirty="0">
              <a:ln>
                <a:solidFill>
                  <a:srgbClr val="95F1FD"/>
                </a:solidFill>
              </a:ln>
              <a:solidFill>
                <a:srgbClr val="FFFF00"/>
              </a:solidFill>
            </a:endParaRPr>
          </a:p>
        </p:txBody>
      </p:sp>
    </p:spTree>
    <p:extLst>
      <p:ext uri="{BB962C8B-B14F-4D97-AF65-F5344CB8AC3E}">
        <p14:creationId xmlns:p14="http://schemas.microsoft.com/office/powerpoint/2010/main" val="14471165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8" repeatCount="4000" fill="hold" nodeType="withEffect">
                                  <p:stCondLst>
                                    <p:cond delay="425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7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gradFill>
            <a:gsLst>
              <a:gs pos="46000">
                <a:srgbClr val="95F1FD">
                  <a:alpha val="18000"/>
                </a:srgbClr>
              </a:gs>
              <a:gs pos="96000">
                <a:srgbClr val="FFFF00">
                  <a:alpha val="57000"/>
                </a:srgbClr>
              </a:gs>
              <a:gs pos="60000">
                <a:srgbClr val="B1F5BA"/>
              </a:gs>
              <a:gs pos="24000">
                <a:srgbClr val="FF0066">
                  <a:alpha val="56000"/>
                  <a:lumMod val="0"/>
                </a:srgbClr>
              </a:gs>
            </a:gsLst>
            <a:lin ang="10200000" scaled="0"/>
          </a:gradFill>
        </p:spPr>
        <p:txBody>
          <a:bodyPr>
            <a:normAutofit/>
          </a:bodyPr>
          <a:lstStyle/>
          <a:p>
            <a:r>
              <a:rPr lang="en-US" sz="1400" dirty="0">
                <a:noFill/>
              </a:rPr>
              <a:t>.</a:t>
            </a:r>
            <a:r>
              <a:rPr lang="en-CA" sz="800" dirty="0"/>
              <a:t> </a:t>
            </a:r>
            <a:endParaRPr lang="en-US" sz="800" dirty="0">
              <a:noFill/>
            </a:endParaRPr>
          </a:p>
        </p:txBody>
      </p:sp>
      <p:sp>
        <p:nvSpPr>
          <p:cNvPr id="3" name="Text Placeholder 2"/>
          <p:cNvSpPr>
            <a:spLocks noGrp="1"/>
          </p:cNvSpPr>
          <p:nvPr>
            <p:ph type="body" idx="1"/>
          </p:nvPr>
        </p:nvSpPr>
        <p:spPr>
          <a:xfrm>
            <a:off x="182697" y="133906"/>
            <a:ext cx="11861442" cy="6569071"/>
          </a:xfrm>
          <a:solidFill>
            <a:srgbClr val="009999">
              <a:alpha val="7000"/>
            </a:srgbClr>
          </a:solidFill>
          <a:scene3d>
            <a:camera prst="orthographicFront"/>
            <a:lightRig rig="threePt" dir="t"/>
          </a:scene3d>
          <a:sp3d>
            <a:bevelT w="165100" prst="coolSlan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4" name="Rectangle 3"/>
          <p:cNvSpPr/>
          <p:nvPr/>
        </p:nvSpPr>
        <p:spPr>
          <a:xfrm>
            <a:off x="104508" y="29360"/>
            <a:ext cx="7570894" cy="722860"/>
          </a:xfrm>
          <a:prstGeom prst="rect">
            <a:avLst/>
          </a:prstGeom>
          <a:solidFill>
            <a:schemeClr val="bg1">
              <a:lumMod val="65000"/>
            </a:schemeClr>
          </a:soli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 </a:t>
            </a:r>
            <a:r>
              <a:rPr lang="en-CA" sz="3600" b="1" i="1" dirty="0">
                <a:ln>
                  <a:solidFill>
                    <a:schemeClr val="tx1"/>
                  </a:solidFill>
                </a:ln>
                <a:solidFill>
                  <a:srgbClr val="CC00CC"/>
                </a:solidFill>
                <a:effectLst>
                  <a:glow rad="127000">
                    <a:srgbClr val="FFFF00"/>
                  </a:glow>
                </a:effectLst>
                <a:latin typeface="Georgia" panose="02040502050405020303" pitchFamily="18" charset="0"/>
              </a:rPr>
              <a:t>Tishri </a:t>
            </a:r>
            <a:r>
              <a:rPr lang="en-CA" sz="3600" b="1" i="1" dirty="0">
                <a:ln>
                  <a:solidFill>
                    <a:schemeClr val="tx1"/>
                  </a:solidFill>
                </a:ln>
                <a:solidFill>
                  <a:srgbClr val="CC00CC"/>
                </a:solidFill>
                <a:effectLst>
                  <a:glow rad="127000">
                    <a:srgbClr val="00B0F0"/>
                  </a:glow>
                </a:effectLst>
                <a:latin typeface="Georgia" panose="02040502050405020303" pitchFamily="18" charset="0"/>
              </a:rPr>
              <a:t>9!	</a:t>
            </a:r>
          </a:p>
        </p:txBody>
      </p:sp>
      <p:sp>
        <p:nvSpPr>
          <p:cNvPr id="5" name="Rectangle 4"/>
          <p:cNvSpPr/>
          <p:nvPr/>
        </p:nvSpPr>
        <p:spPr>
          <a:xfrm>
            <a:off x="396388" y="3474492"/>
            <a:ext cx="1363075"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6813687" y="3473610"/>
            <a:ext cx="4931523" cy="631372"/>
          </a:xfrm>
          <a:prstGeom prst="rect">
            <a:avLst/>
          </a:prstGeom>
          <a:solidFill>
            <a:schemeClr val="tx1">
              <a:lumMod val="75000"/>
              <a:lumOff val="2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600" b="1" dirty="0">
                <a:ln>
                  <a:solidFill>
                    <a:srgbClr val="CC00CC"/>
                  </a:solidFill>
                </a:ln>
              </a:rPr>
              <a:t>Tishri 9 - Night Season</a:t>
            </a:r>
          </a:p>
        </p:txBody>
      </p:sp>
      <p:sp>
        <p:nvSpPr>
          <p:cNvPr id="9" name="Rectangle 8"/>
          <p:cNvSpPr/>
          <p:nvPr/>
        </p:nvSpPr>
        <p:spPr>
          <a:xfrm>
            <a:off x="1867422" y="3483434"/>
            <a:ext cx="4826566" cy="631372"/>
          </a:xfrm>
          <a:prstGeom prst="rect">
            <a:avLst/>
          </a:prstGeom>
          <a:solidFill>
            <a:schemeClr val="bg1">
              <a:lumMod val="95000"/>
            </a:schemeClr>
          </a:soli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solidFill>
                  <a:schemeClr val="tx1"/>
                </a:solidFill>
              </a:rPr>
              <a:t>Tishri 9  </a:t>
            </a:r>
            <a:r>
              <a:rPr lang="en-CA" sz="3600" b="1" i="1" dirty="0">
                <a:ln w="12700">
                  <a:solidFill>
                    <a:srgbClr val="0000FF"/>
                  </a:solidFill>
                </a:ln>
                <a:solidFill>
                  <a:srgbClr val="CC66FF"/>
                </a:solidFill>
              </a:rPr>
              <a:t>Preparation</a:t>
            </a:r>
          </a:p>
        </p:txBody>
      </p:sp>
      <p:cxnSp>
        <p:nvCxnSpPr>
          <p:cNvPr id="11" name="Straight Connector 10"/>
          <p:cNvCxnSpPr/>
          <p:nvPr/>
        </p:nvCxnSpPr>
        <p:spPr>
          <a:xfrm rot="-60000" flipV="1">
            <a:off x="1810758" y="2391211"/>
            <a:ext cx="11747" cy="172838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04024" y="2466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solidFill>
                  <a:srgbClr val="CC66FF"/>
                </a:solidFill>
              </a:rPr>
              <a:t>Dawn</a:t>
            </a:r>
          </a:p>
        </p:txBody>
      </p:sp>
      <p:sp>
        <p:nvSpPr>
          <p:cNvPr id="16" name="Rectangle 15"/>
          <p:cNvSpPr/>
          <p:nvPr/>
        </p:nvSpPr>
        <p:spPr>
          <a:xfrm>
            <a:off x="4031355" y="1018142"/>
            <a:ext cx="7713855" cy="1645184"/>
          </a:xfrm>
          <a:prstGeom prst="rect">
            <a:avLst/>
          </a:prstGeom>
          <a:solidFill>
            <a:schemeClr val="accent5">
              <a:lumMod val="20000"/>
              <a:lumOff val="8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Preparation</a:t>
            </a:r>
            <a:r>
              <a:rPr lang="en-CA" sz="3000" dirty="0">
                <a:ln>
                  <a:solidFill>
                    <a:srgbClr val="0000FF"/>
                  </a:solidFill>
                </a:ln>
                <a:solidFill>
                  <a:schemeClr val="tx1"/>
                </a:solidFill>
              </a:rPr>
              <a:t> day – Tishri 9.  We have been given a very special command for the precise time when the moment the sun has removed itself.</a:t>
            </a:r>
            <a:endParaRPr lang="en-CA" sz="3000" b="1" i="1" dirty="0">
              <a:ln>
                <a:solidFill>
                  <a:srgbClr val="0000FF"/>
                </a:solidFill>
              </a:ln>
              <a:solidFill>
                <a:srgbClr val="CC66FF"/>
              </a:solidFill>
            </a:endParaRPr>
          </a:p>
        </p:txBody>
      </p:sp>
      <p:sp>
        <p:nvSpPr>
          <p:cNvPr id="17" name="Rectangle 16"/>
          <p:cNvSpPr/>
          <p:nvPr/>
        </p:nvSpPr>
        <p:spPr>
          <a:xfrm>
            <a:off x="245463" y="4542933"/>
            <a:ext cx="6709805" cy="225225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On the </a:t>
            </a:r>
            <a:r>
              <a:rPr lang="en-CA" sz="3200" b="1" u="sng" dirty="0">
                <a:ln>
                  <a:solidFill>
                    <a:srgbClr val="0000FF"/>
                  </a:solidFill>
                </a:ln>
                <a:solidFill>
                  <a:srgbClr val="FF9900"/>
                </a:solidFill>
              </a:rPr>
              <a:t>ninth</a:t>
            </a:r>
            <a:r>
              <a:rPr lang="en-CA" sz="3200" b="1" dirty="0">
                <a:ln>
                  <a:solidFill>
                    <a:srgbClr val="0000FF"/>
                  </a:solidFill>
                </a:ln>
                <a:solidFill>
                  <a:srgbClr val="FF9900"/>
                </a:solidFill>
              </a:rPr>
              <a:t> day of the month at </a:t>
            </a:r>
            <a:r>
              <a:rPr lang="en-CA" sz="3200" b="1" u="sng" dirty="0">
                <a:ln>
                  <a:solidFill>
                    <a:srgbClr val="0000FF"/>
                  </a:solidFill>
                </a:ln>
                <a:solidFill>
                  <a:srgbClr val="FF9900"/>
                </a:solidFill>
              </a:rPr>
              <a:t>evenin</a:t>
            </a:r>
            <a:r>
              <a:rPr lang="en-CA" sz="3200" b="1" dirty="0">
                <a:ln>
                  <a:solidFill>
                    <a:srgbClr val="0000FF"/>
                  </a:solidFill>
                </a:ln>
                <a:solidFill>
                  <a:srgbClr val="FF9900"/>
                </a:solidFill>
              </a:rPr>
              <a:t>g, from </a:t>
            </a:r>
            <a:br>
              <a:rPr lang="en-CA" sz="3200" b="1" dirty="0">
                <a:ln>
                  <a:solidFill>
                    <a:srgbClr val="0000FF"/>
                  </a:solidFill>
                </a:ln>
                <a:solidFill>
                  <a:srgbClr val="FF9900"/>
                </a:solidFill>
              </a:rPr>
            </a:b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 </a:t>
            </a:r>
            <a:br>
              <a:rPr lang="en-CA" sz="3200" b="1" i="1" dirty="0">
                <a:ln w="19050">
                  <a:solidFill>
                    <a:srgbClr val="0000FF"/>
                  </a:solidFill>
                </a:ln>
                <a:solidFill>
                  <a:srgbClr val="FF9900"/>
                </a:solidFill>
                <a:latin typeface="Comic Sans MS" panose="030F0702030302020204" pitchFamily="66" charset="0"/>
              </a:rPr>
            </a:br>
            <a:r>
              <a:rPr lang="en-CA" sz="3200" b="1" i="1" dirty="0">
                <a:ln w="19050">
                  <a:solidFill>
                    <a:srgbClr val="0000FF"/>
                  </a:solidFill>
                </a:ln>
                <a:solidFill>
                  <a:srgbClr val="FF9900"/>
                </a:solidFill>
                <a:latin typeface="Comic Sans MS" panose="030F0702030302020204" pitchFamily="66" charset="0"/>
              </a:rPr>
              <a:t>you </a:t>
            </a:r>
            <a:r>
              <a:rPr lang="en-CA" sz="3200" b="1" i="1" u="sng" dirty="0">
                <a:ln w="19050">
                  <a:solidFill>
                    <a:srgbClr val="0000FF"/>
                  </a:solidFill>
                </a:ln>
                <a:solidFill>
                  <a:srgbClr val="FF9900"/>
                </a:solidFill>
                <a:latin typeface="Comic Sans MS" panose="030F0702030302020204" pitchFamily="66" charset="0"/>
              </a:rPr>
              <a:t>OBSERVE</a:t>
            </a:r>
            <a:r>
              <a:rPr lang="en-CA" sz="3200" b="1" i="1" dirty="0">
                <a:ln w="19050">
                  <a:solidFill>
                    <a:srgbClr val="0000FF"/>
                  </a:solidFill>
                </a:ln>
                <a:solidFill>
                  <a:srgbClr val="FF9900"/>
                </a:solidFill>
                <a:latin typeface="Comic Sans MS" panose="030F0702030302020204" pitchFamily="66" charset="0"/>
              </a:rPr>
              <a:t> your Shabbath.</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5479455" y="2721123"/>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364277" y="1025235"/>
            <a:ext cx="2842224" cy="1441083"/>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starts at </a:t>
            </a:r>
            <a:r>
              <a:rPr lang="en-CA" sz="2800" b="1" i="1" dirty="0">
                <a:solidFill>
                  <a:srgbClr val="CC00CC"/>
                </a:solidFill>
              </a:rPr>
              <a:t>Dawn</a:t>
            </a:r>
            <a:r>
              <a:rPr lang="en-CA" sz="2800" dirty="0">
                <a:solidFill>
                  <a:schemeClr val="tx1"/>
                </a:solidFill>
              </a:rPr>
              <a:t> as per </a:t>
            </a:r>
            <a:br>
              <a:rPr lang="en-CA" sz="2800" dirty="0">
                <a:solidFill>
                  <a:schemeClr val="tx1"/>
                </a:solidFill>
              </a:rPr>
            </a:br>
            <a:r>
              <a:rPr lang="en-CA" sz="2800" b="1" i="1" dirty="0">
                <a:solidFill>
                  <a:srgbClr val="009999"/>
                </a:solidFill>
              </a:rPr>
              <a:t>Gen 1</a:t>
            </a:r>
            <a:r>
              <a:rPr lang="en-CA" sz="2800" i="1" dirty="0">
                <a:solidFill>
                  <a:srgbClr val="009999"/>
                </a:solidFill>
              </a:rPr>
              <a:t> </a:t>
            </a:r>
            <a:r>
              <a:rPr lang="en-CA" sz="2800" dirty="0">
                <a:solidFill>
                  <a:schemeClr val="tx1"/>
                </a:solidFill>
              </a:rPr>
              <a:t>- </a:t>
            </a:r>
            <a:r>
              <a:rPr lang="en-CA" sz="2800" b="1" i="1" dirty="0">
                <a:solidFill>
                  <a:srgbClr val="0000FF"/>
                </a:solidFill>
              </a:rPr>
              <a:t>Creation. </a:t>
            </a:r>
          </a:p>
        </p:txBody>
      </p:sp>
      <p:sp>
        <p:nvSpPr>
          <p:cNvPr id="6" name="Rectangle 5"/>
          <p:cNvSpPr/>
          <p:nvPr/>
        </p:nvSpPr>
        <p:spPr>
          <a:xfrm>
            <a:off x="1879508" y="3481463"/>
            <a:ext cx="173989" cy="631372"/>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2070847" y="3181846"/>
            <a:ext cx="3974" cy="9466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00694" y="2727581"/>
            <a:ext cx="1305807"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dirty="0">
                <a:solidFill>
                  <a:srgbClr val="FF9900"/>
                </a:solidFill>
              </a:rPr>
              <a:t>Sunrise</a:t>
            </a:r>
          </a:p>
        </p:txBody>
      </p:sp>
      <p:sp>
        <p:nvSpPr>
          <p:cNvPr id="36" name="Rectangle 35"/>
          <p:cNvSpPr/>
          <p:nvPr/>
        </p:nvSpPr>
        <p:spPr>
          <a:xfrm>
            <a:off x="6736080" y="3465901"/>
            <a:ext cx="239642"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756399" y="3086665"/>
            <a:ext cx="278255" cy="1298938"/>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675402" y="18950"/>
            <a:ext cx="4325507"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300" b="1" i="1" dirty="0">
                <a:ln>
                  <a:solidFill>
                    <a:sysClr val="windowText" lastClr="000000"/>
                  </a:solidFill>
                </a:ln>
                <a:solidFill>
                  <a:srgbClr val="FF9900"/>
                </a:solidFill>
                <a:latin typeface="Comic Sans MS" panose="030F0702030302020204" pitchFamily="66" charset="0"/>
              </a:rPr>
              <a:t>From </a:t>
            </a:r>
            <a:r>
              <a:rPr lang="en-CA" sz="4300" b="1" i="1" u="sng" dirty="0">
                <a:ln>
                  <a:solidFill>
                    <a:sysClr val="windowText" lastClr="000000"/>
                  </a:solidFill>
                </a:ln>
                <a:solidFill>
                  <a:srgbClr val="FF9900"/>
                </a:solidFill>
                <a:latin typeface="Comic Sans MS" panose="030F0702030302020204" pitchFamily="66" charset="0"/>
              </a:rPr>
              <a:t>Even</a:t>
            </a:r>
            <a:r>
              <a:rPr lang="en-CA" sz="4300" b="1" i="1" dirty="0">
                <a:ln>
                  <a:solidFill>
                    <a:sysClr val="windowText" lastClr="000000"/>
                  </a:solidFill>
                </a:ln>
                <a:solidFill>
                  <a:srgbClr val="FF9900"/>
                </a:solidFill>
                <a:latin typeface="Comic Sans MS" panose="030F0702030302020204" pitchFamily="66" charset="0"/>
              </a:rPr>
              <a:t> to …</a:t>
            </a:r>
          </a:p>
        </p:txBody>
      </p:sp>
      <p:cxnSp>
        <p:nvCxnSpPr>
          <p:cNvPr id="24" name="Straight Arrow Connector 23"/>
          <p:cNvCxnSpPr/>
          <p:nvPr/>
        </p:nvCxnSpPr>
        <p:spPr>
          <a:xfrm flipV="1">
            <a:off x="6880860" y="4265764"/>
            <a:ext cx="5163279" cy="9056"/>
          </a:xfrm>
          <a:prstGeom prst="straightConnector1">
            <a:avLst/>
          </a:prstGeom>
          <a:ln w="57150">
            <a:solidFill>
              <a:srgbClr val="95F1FD"/>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284374" y="4542933"/>
            <a:ext cx="4681023" cy="2160044"/>
          </a:xfrm>
          <a:prstGeom prst="rect">
            <a:avLst/>
          </a:prstGeom>
          <a:solidFill>
            <a:srgbClr val="00B050"/>
          </a:soli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The timing for this command </a:t>
            </a:r>
            <a:br>
              <a:rPr lang="en-CA" sz="2800" dirty="0">
                <a:solidFill>
                  <a:schemeClr val="tx1"/>
                </a:solidFill>
              </a:rPr>
            </a:br>
            <a:r>
              <a:rPr lang="en-CA" sz="2800" dirty="0">
                <a:solidFill>
                  <a:schemeClr val="tx1"/>
                </a:solidFill>
              </a:rPr>
              <a:t>is AFTER THE SUNSET, </a:t>
            </a:r>
            <a:br>
              <a:rPr lang="en-CA" sz="2800" dirty="0">
                <a:solidFill>
                  <a:schemeClr val="tx1"/>
                </a:solidFill>
              </a:rPr>
            </a:br>
            <a:r>
              <a:rPr lang="en-CA" sz="2800" u="sng" dirty="0">
                <a:solidFill>
                  <a:schemeClr val="tx1"/>
                </a:solidFill>
              </a:rPr>
              <a:t>not before</a:t>
            </a:r>
            <a:r>
              <a:rPr lang="en-CA" sz="2800" dirty="0">
                <a:solidFill>
                  <a:schemeClr val="tx1"/>
                </a:solidFill>
              </a:rPr>
              <a:t> </a:t>
            </a:r>
            <a:br>
              <a:rPr lang="en-CA" sz="2800" dirty="0">
                <a:solidFill>
                  <a:schemeClr val="tx1"/>
                </a:solidFill>
              </a:rPr>
            </a:br>
            <a:r>
              <a:rPr lang="en-CA" sz="2800" dirty="0">
                <a:solidFill>
                  <a:schemeClr val="tx1"/>
                </a:solidFill>
              </a:rPr>
              <a:t>as rabbinical desires at times demand us to believe.</a:t>
            </a:r>
          </a:p>
        </p:txBody>
      </p:sp>
      <p:cxnSp>
        <p:nvCxnSpPr>
          <p:cNvPr id="19" name="Straight Connector 18"/>
          <p:cNvCxnSpPr/>
          <p:nvPr/>
        </p:nvCxnSpPr>
        <p:spPr>
          <a:xfrm flipH="1" flipV="1">
            <a:off x="6689292" y="3181846"/>
            <a:ext cx="9390" cy="1111480"/>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a:xfrm>
            <a:off x="11497491" y="6323411"/>
            <a:ext cx="435432" cy="365125"/>
          </a:xfrm>
        </p:spPr>
        <p:txBody>
          <a:bodyPr/>
          <a:lstStyle/>
          <a:p>
            <a:fld id="{0FAB87E4-7748-4117-92E5-790DAABEC644}" type="slidenum">
              <a:rPr lang="en-US" sz="1400" b="1" smtClean="0">
                <a:solidFill>
                  <a:schemeClr val="tx1"/>
                </a:solidFill>
              </a:rPr>
              <a:t>51</a:t>
            </a:fld>
            <a:endParaRPr lang="en-US" sz="1400" b="1" dirty="0">
              <a:solidFill>
                <a:schemeClr val="tx1"/>
              </a:solidFill>
            </a:endParaRPr>
          </a:p>
        </p:txBody>
      </p:sp>
    </p:spTree>
    <p:extLst>
      <p:ext uri="{BB962C8B-B14F-4D97-AF65-F5344CB8AC3E}">
        <p14:creationId xmlns:p14="http://schemas.microsoft.com/office/powerpoint/2010/main" val="3435180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mph" presetSubtype="0" repeatCount="3000" fill="hold" grpId="1" nodeType="withEffect">
                                  <p:stCondLst>
                                    <p:cond delay="1500"/>
                                  </p:stCondLst>
                                  <p:childTnLst>
                                    <p:animClr clrSpc="hsl" dir="cw">
                                      <p:cBhvr override="childStyle">
                                        <p:cTn id="11" dur="500" fill="hold"/>
                                        <p:tgtEl>
                                          <p:spTgt spid="18"/>
                                        </p:tgtEl>
                                        <p:attrNameLst>
                                          <p:attrName>style.color</p:attrName>
                                        </p:attrNameLst>
                                      </p:cBhvr>
                                      <p:by>
                                        <p:hsl h="-7200000" s="0" l="0"/>
                                      </p:by>
                                    </p:animClr>
                                    <p:animClr clrSpc="hsl" dir="cw">
                                      <p:cBhvr>
                                        <p:cTn id="12" dur="500" fill="hold"/>
                                        <p:tgtEl>
                                          <p:spTgt spid="18"/>
                                        </p:tgtEl>
                                        <p:attrNameLst>
                                          <p:attrName>fillcolor</p:attrName>
                                        </p:attrNameLst>
                                      </p:cBhvr>
                                      <p:by>
                                        <p:hsl h="-7200000" s="0" l="0"/>
                                      </p:by>
                                    </p:animClr>
                                    <p:animClr clrSpc="hsl" dir="cw">
                                      <p:cBhvr>
                                        <p:cTn id="13" dur="500" fill="hold"/>
                                        <p:tgtEl>
                                          <p:spTgt spid="18"/>
                                        </p:tgtEl>
                                        <p:attrNameLst>
                                          <p:attrName>stroke.color</p:attrName>
                                        </p:attrNameLst>
                                      </p:cBhvr>
                                      <p:by>
                                        <p:hsl h="-7200000" s="0" l="0"/>
                                      </p:by>
                                    </p:animClr>
                                    <p:set>
                                      <p:cBhvr>
                                        <p:cTn id="14" dur="500" fill="hold"/>
                                        <p:tgtEl>
                                          <p:spTgt spid="1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4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4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50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250" fill="hold"/>
                                        <p:tgtEl>
                                          <p:spTgt spid="36"/>
                                        </p:tgtEl>
                                        <p:attrNameLst>
                                          <p:attrName>ppt_x</p:attrName>
                                        </p:attrNameLst>
                                      </p:cBhvr>
                                      <p:tavLst>
                                        <p:tav tm="0">
                                          <p:val>
                                            <p:strVal val="1+#ppt_w/2"/>
                                          </p:val>
                                        </p:tav>
                                        <p:tav tm="100000">
                                          <p:val>
                                            <p:strVal val="#ppt_x"/>
                                          </p:val>
                                        </p:tav>
                                      </p:tavLst>
                                    </p:anim>
                                    <p:anim calcmode="lin" valueType="num">
                                      <p:cBhvr additive="base">
                                        <p:cTn id="35" dur="1250" fill="hold"/>
                                        <p:tgtEl>
                                          <p:spTgt spid="36"/>
                                        </p:tgtEl>
                                        <p:attrNameLst>
                                          <p:attrName>ppt_y</p:attrName>
                                        </p:attrNameLst>
                                      </p:cBhvr>
                                      <p:tavLst>
                                        <p:tav tm="0">
                                          <p:val>
                                            <p:strVal val="#ppt_y"/>
                                          </p:val>
                                        </p:tav>
                                        <p:tav tm="100000">
                                          <p:val>
                                            <p:strVal val="#ppt_y"/>
                                          </p:val>
                                        </p:tav>
                                      </p:tavLst>
                                    </p:anim>
                                  </p:childTnLst>
                                </p:cTn>
                              </p:par>
                              <p:par>
                                <p:cTn id="36" presetID="21" presetClass="entr" presetSubtype="8" repeatCount="5000" fill="hold" grpId="0" nodeType="withEffect">
                                  <p:stCondLst>
                                    <p:cond delay="6500"/>
                                  </p:stCondLst>
                                  <p:childTnLst>
                                    <p:set>
                                      <p:cBhvr>
                                        <p:cTn id="37" dur="1" fill="hold">
                                          <p:stCondLst>
                                            <p:cond delay="0"/>
                                          </p:stCondLst>
                                        </p:cTn>
                                        <p:tgtEl>
                                          <p:spTgt spid="7"/>
                                        </p:tgtEl>
                                        <p:attrNameLst>
                                          <p:attrName>style.visibility</p:attrName>
                                        </p:attrNameLst>
                                      </p:cBhvr>
                                      <p:to>
                                        <p:strVal val="visible"/>
                                      </p:to>
                                    </p:set>
                                    <p:animEffect transition="in" filter="wheel(8)">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1000"/>
                                        <p:tgtEl>
                                          <p:spTgt spid="17"/>
                                        </p:tgtEl>
                                      </p:cBhvr>
                                    </p:animEffect>
                                  </p:childTnLst>
                                </p:cTn>
                              </p:par>
                              <p:par>
                                <p:cTn id="44" presetID="22" presetClass="entr" presetSubtype="8" fill="hold" grpId="0" nodeType="withEffect">
                                  <p:stCondLst>
                                    <p:cond delay="350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3000"/>
                                        <p:tgtEl>
                                          <p:spTgt spid="8"/>
                                        </p:tgtEl>
                                      </p:cBhvr>
                                    </p:animEffect>
                                  </p:childTnLst>
                                </p:cTn>
                              </p:par>
                              <p:par>
                                <p:cTn id="47" presetID="22" presetClass="entr" presetSubtype="8" fill="hold" nodeType="withEffect">
                                  <p:stCondLst>
                                    <p:cond delay="350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4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20" grpId="0"/>
      <p:bldP spid="36" grpId="0" animBg="1"/>
      <p:bldP spid="7" grpId="0" animBg="1"/>
      <p:bldP spid="18" grpId="0" animBg="1"/>
      <p:bldP spid="18" grpId="1"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4904" y="19993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411395" y="4980952"/>
            <a:ext cx="9603199" cy="1696973"/>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On the </a:t>
            </a:r>
            <a:r>
              <a:rPr lang="en-CA" sz="3200" b="1" u="sng" dirty="0">
                <a:ln>
                  <a:solidFill>
                    <a:srgbClr val="0000FF"/>
                  </a:solidFill>
                </a:ln>
                <a:solidFill>
                  <a:srgbClr val="FF9900"/>
                </a:solidFill>
              </a:rPr>
              <a:t>ninth</a:t>
            </a:r>
            <a:r>
              <a:rPr lang="en-CA" sz="3200" b="1" dirty="0">
                <a:ln>
                  <a:solidFill>
                    <a:srgbClr val="0000FF"/>
                  </a:solidFill>
                </a:ln>
                <a:solidFill>
                  <a:srgbClr val="FF9900"/>
                </a:solidFill>
              </a:rPr>
              <a:t> day of the month at </a:t>
            </a:r>
            <a:r>
              <a:rPr lang="en-CA" sz="3200" b="1" u="sng" dirty="0">
                <a:ln>
                  <a:solidFill>
                    <a:srgbClr val="0000FF"/>
                  </a:solidFill>
                </a:ln>
                <a:solidFill>
                  <a:srgbClr val="FF9900"/>
                </a:solidFill>
              </a:rPr>
              <a:t>evenin</a:t>
            </a:r>
            <a:r>
              <a:rPr lang="en-CA" sz="3200" b="1" dirty="0">
                <a:ln>
                  <a:solidFill>
                    <a:srgbClr val="0000FF"/>
                  </a:solidFill>
                </a:ln>
                <a:solidFill>
                  <a:srgbClr val="FF9900"/>
                </a:solidFill>
              </a:rPr>
              <a:t>g,</a:t>
            </a:r>
            <a:br>
              <a:rPr lang="en-CA" sz="3200" b="1" dirty="0">
                <a:ln>
                  <a:solidFill>
                    <a:srgbClr val="0000FF"/>
                  </a:solidFill>
                </a:ln>
                <a:solidFill>
                  <a:srgbClr val="FF9900"/>
                </a:solidFill>
              </a:rPr>
            </a:br>
            <a:r>
              <a:rPr lang="en-CA" sz="3200" b="1" dirty="0">
                <a:ln>
                  <a:solidFill>
                    <a:srgbClr val="0000FF"/>
                  </a:solidFill>
                </a:ln>
                <a:solidFill>
                  <a:srgbClr val="FF9900"/>
                </a:solidFill>
              </a:rPr>
              <a:t>from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a:t>
            </a:r>
            <a:br>
              <a:rPr lang="en-CA" sz="3200" b="1" i="1" u="sng" dirty="0">
                <a:ln w="19050">
                  <a:solidFill>
                    <a:srgbClr val="0000FF"/>
                  </a:solidFill>
                </a:ln>
                <a:solidFill>
                  <a:srgbClr val="FF9900"/>
                </a:solidFill>
                <a:latin typeface="Comic Sans MS" panose="030F0702030302020204" pitchFamily="66" charset="0"/>
              </a:rPr>
            </a:br>
            <a:r>
              <a:rPr lang="en-CA" sz="3200" b="1" i="1" dirty="0">
                <a:ln w="19050">
                  <a:solidFill>
                    <a:srgbClr val="0000FF"/>
                  </a:solidFill>
                </a:ln>
                <a:solidFill>
                  <a:srgbClr val="FF9900"/>
                </a:solidFill>
                <a:latin typeface="Comic Sans MS" panose="030F0702030302020204" pitchFamily="66" charset="0"/>
              </a:rPr>
              <a:t>you  		 your </a:t>
            </a:r>
            <a:r>
              <a:rPr lang="en-CA" sz="3200" b="1" i="1" dirty="0" err="1">
                <a:ln w="19050">
                  <a:solidFill>
                    <a:srgbClr val="0000FF"/>
                  </a:solidFill>
                </a:ln>
                <a:solidFill>
                  <a:srgbClr val="FF9900"/>
                </a:solidFill>
                <a:latin typeface="Comic Sans MS" panose="030F0702030302020204" pitchFamily="66" charset="0"/>
              </a:rPr>
              <a:t>Shabbath</a:t>
            </a:r>
            <a:r>
              <a:rPr lang="en-CA" sz="3200" b="1" i="1" dirty="0">
                <a:ln w="19050">
                  <a:solidFill>
                    <a:srgbClr val="0000FF"/>
                  </a:solidFill>
                </a:ln>
                <a:solidFill>
                  <a:srgbClr val="FF9900"/>
                </a:solidFill>
                <a:latin typeface="Comic Sans MS" panose="030F0702030302020204" pitchFamily="66" charset="0"/>
              </a:rPr>
              <a:t>.</a:t>
            </a:r>
            <a:endParaRPr lang="en-CA" sz="3200" b="1" i="1" dirty="0">
              <a:ln w="19050">
                <a:solidFill>
                  <a:srgbClr val="0000FF"/>
                </a:solidFill>
              </a:ln>
              <a:solidFill>
                <a:schemeClr val="tx1"/>
              </a:solidFill>
              <a:latin typeface="Comic Sans MS" panose="030F0702030302020204" pitchFamily="66" charset="0"/>
            </a:endParaRPr>
          </a:p>
        </p:txBody>
      </p:sp>
      <p:sp>
        <p:nvSpPr>
          <p:cNvPr id="20" name="Rectangle 19"/>
          <p:cNvSpPr/>
          <p:nvPr/>
        </p:nvSpPr>
        <p:spPr>
          <a:xfrm>
            <a:off x="2686753" y="3032289"/>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21734" y="97037"/>
            <a:ext cx="11617420" cy="642861"/>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FF00FF"/>
                  </a:solidFill>
                </a:ln>
                <a:solidFill>
                  <a:srgbClr val="0000FF"/>
                </a:solidFill>
                <a:effectLst>
                  <a:glow rad="127000">
                    <a:srgbClr val="FFFF00"/>
                  </a:glow>
                </a:effectLst>
                <a:latin typeface="Georgia" panose="02040502050405020303" pitchFamily="18" charset="0"/>
              </a:rPr>
              <a:t>Covenant Calendar  </a:t>
            </a: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 Preparing for </a:t>
            </a:r>
            <a:r>
              <a:rPr lang="en-CA" sz="2800" b="1" dirty="0">
                <a:solidFill>
                  <a:srgbClr val="0000FF"/>
                </a:solidFill>
              </a:rPr>
              <a:t>Atonement Sabbath!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806101" y="6563441"/>
            <a:ext cx="435432" cy="365125"/>
          </a:xfrm>
        </p:spPr>
        <p:txBody>
          <a:bodyPr/>
          <a:lstStyle/>
          <a:p>
            <a:fld id="{0FAB87E4-7748-4117-92E5-790DAABEC644}" type="slidenum">
              <a:rPr lang="en-US" sz="1400" b="1" smtClean="0">
                <a:solidFill>
                  <a:schemeClr val="tx1"/>
                </a:solidFill>
              </a:rPr>
              <a:t>52</a:t>
            </a:fld>
            <a:endParaRPr lang="en-US" sz="1400" b="1" dirty="0">
              <a:solidFill>
                <a:schemeClr val="tx1"/>
              </a:solidFill>
            </a:endParaRPr>
          </a:p>
        </p:txBody>
      </p:sp>
      <p:sp>
        <p:nvSpPr>
          <p:cNvPr id="18" name="Rectangle 17"/>
          <p:cNvSpPr/>
          <p:nvPr/>
        </p:nvSpPr>
        <p:spPr>
          <a:xfrm>
            <a:off x="1147867" y="879714"/>
            <a:ext cx="10883113"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sp>
        <p:nvSpPr>
          <p:cNvPr id="29" name="Rectangle 28"/>
          <p:cNvSpPr/>
          <p:nvPr/>
        </p:nvSpPr>
        <p:spPr>
          <a:xfrm>
            <a:off x="9201150" y="3449619"/>
            <a:ext cx="240030"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13024" y="2681254"/>
            <a:ext cx="224593" cy="2160712"/>
            <a:chOff x="6379854" y="2681254"/>
            <a:chExt cx="224593" cy="2160712"/>
          </a:xfrm>
        </p:grpSpPr>
        <p:cxnSp>
          <p:nvCxnSpPr>
            <p:cNvPr id="30" name="Straight Connector 29"/>
            <p:cNvCxnSpPr/>
            <p:nvPr/>
          </p:nvCxnSpPr>
          <p:spPr>
            <a:xfrm flipH="1" flipV="1">
              <a:off x="6379854" y="2681254"/>
              <a:ext cx="4367" cy="216071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7984053" y="301125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513694" y="225261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36" name="Rectangle 35"/>
          <p:cNvSpPr/>
          <p:nvPr/>
        </p:nvSpPr>
        <p:spPr>
          <a:xfrm>
            <a:off x="3806190" y="3465901"/>
            <a:ext cx="28574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70080" y="4324812"/>
            <a:ext cx="6374956" cy="568820"/>
          </a:xfrm>
          <a:prstGeom prst="rect">
            <a:avLst/>
          </a:prstGeom>
          <a:solidFill>
            <a:srgbClr val="FFFF00"/>
          </a:solidFill>
          <a:ln w="5715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solidFill>
                  <a:srgbClr val="0000FF"/>
                </a:solidFill>
              </a:rPr>
              <a:t>Atonement Sabbath</a:t>
            </a:r>
            <a:r>
              <a:rPr lang="en-CA" sz="3200" b="1" dirty="0">
                <a:solidFill>
                  <a:schemeClr val="tx1"/>
                </a:solidFill>
              </a:rPr>
              <a:t> begins at Dawn!</a:t>
            </a:r>
          </a:p>
        </p:txBody>
      </p:sp>
      <p:cxnSp>
        <p:nvCxnSpPr>
          <p:cNvPr id="15" name="Straight Arrow Connector 14"/>
          <p:cNvCxnSpPr/>
          <p:nvPr/>
        </p:nvCxnSpPr>
        <p:spPr>
          <a:xfrm flipH="1">
            <a:off x="6544697" y="4719420"/>
            <a:ext cx="2050663" cy="9280"/>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49353" y="4441371"/>
            <a:ext cx="2028590" cy="11285"/>
          </a:xfrm>
          <a:prstGeom prst="straightConnector1">
            <a:avLst/>
          </a:prstGeom>
          <a:ln w="76200">
            <a:solidFill>
              <a:srgbClr val="FFFF0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568979" y="6225159"/>
            <a:ext cx="2328595" cy="632841"/>
          </a:xfrm>
          <a:prstGeom prst="rect">
            <a:avLst/>
          </a:prstGeom>
          <a:solidFill>
            <a:srgbClr val="95F1FD"/>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i="1" dirty="0">
                <a:ln w="19050">
                  <a:solidFill>
                    <a:srgbClr val="FF00FF"/>
                  </a:solidFill>
                </a:ln>
                <a:solidFill>
                  <a:srgbClr val="0000FF"/>
                </a:solidFill>
                <a:latin typeface="Comic Sans MS" panose="030F0702030302020204" pitchFamily="66" charset="0"/>
              </a:rPr>
              <a:t>[</a:t>
            </a:r>
            <a:r>
              <a:rPr lang="en-CA" sz="3200" b="1" i="1" u="sng" dirty="0">
                <a:ln w="19050">
                  <a:solidFill>
                    <a:srgbClr val="FF00FF"/>
                  </a:solidFill>
                </a:ln>
                <a:solidFill>
                  <a:srgbClr val="0000FF"/>
                </a:solidFill>
                <a:latin typeface="Comic Sans MS" panose="030F0702030302020204" pitchFamily="66" charset="0"/>
              </a:rPr>
              <a:t>RESPECT</a:t>
            </a:r>
            <a:r>
              <a:rPr lang="en-CA" sz="3200" b="1" i="1" dirty="0">
                <a:ln w="19050">
                  <a:solidFill>
                    <a:srgbClr val="FF00FF"/>
                  </a:solidFill>
                </a:ln>
                <a:solidFill>
                  <a:srgbClr val="0000FF"/>
                </a:solidFill>
                <a:latin typeface="Comic Sans MS" panose="030F0702030302020204" pitchFamily="66" charset="0"/>
              </a:rPr>
              <a:t>]</a:t>
            </a:r>
            <a:endParaRPr lang="en-CA" dirty="0"/>
          </a:p>
        </p:txBody>
      </p:sp>
      <p:pic>
        <p:nvPicPr>
          <p:cNvPr id="38" name="Picture 37"/>
          <p:cNvPicPr>
            <a:picLocks noChangeAspect="1"/>
          </p:cNvPicPr>
          <p:nvPr/>
        </p:nvPicPr>
        <p:blipFill>
          <a:blip r:embed="rId3"/>
          <a:stretch>
            <a:fillRect/>
          </a:stretch>
        </p:blipFill>
        <p:spPr>
          <a:xfrm>
            <a:off x="4047236" y="6136187"/>
            <a:ext cx="1969179" cy="438950"/>
          </a:xfrm>
          <a:prstGeom prst="rect">
            <a:avLst/>
          </a:prstGeom>
        </p:spPr>
      </p:pic>
      <p:cxnSp>
        <p:nvCxnSpPr>
          <p:cNvPr id="44" name="Straight Arrow Connector 43"/>
          <p:cNvCxnSpPr/>
          <p:nvPr/>
        </p:nvCxnSpPr>
        <p:spPr>
          <a:xfrm>
            <a:off x="5031825" y="6666108"/>
            <a:ext cx="4512769" cy="0"/>
          </a:xfrm>
          <a:prstGeom prst="straightConnector1">
            <a:avLst/>
          </a:prstGeom>
          <a:ln w="76200">
            <a:solidFill>
              <a:srgbClr val="00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21540000" flipV="1">
            <a:off x="3791208" y="3473609"/>
            <a:ext cx="9615" cy="63922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106352" y="3449619"/>
            <a:ext cx="2420" cy="655816"/>
          </a:xfrm>
          <a:prstGeom prst="line">
            <a:avLst/>
          </a:prstGeom>
          <a:ln w="76200">
            <a:solidFill>
              <a:srgbClr val="FFC000"/>
            </a:solidFill>
          </a:ln>
          <a:effectLst>
            <a:glow rad="127000">
              <a:srgbClr val="66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237524" y="1664425"/>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99034" y="1647432"/>
            <a:ext cx="24365" cy="1859232"/>
          </a:xfrm>
          <a:prstGeom prst="straightConnector1">
            <a:avLst/>
          </a:prstGeom>
          <a:ln w="76200">
            <a:solidFill>
              <a:srgbClr val="FF99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5" name="Curved Down Arrow 44"/>
          <p:cNvSpPr/>
          <p:nvPr/>
        </p:nvSpPr>
        <p:spPr>
          <a:xfrm>
            <a:off x="3863340" y="1799481"/>
            <a:ext cx="6012180" cy="1394371"/>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0" name="Rounded Rectangle 39"/>
          <p:cNvSpPr/>
          <p:nvPr/>
        </p:nvSpPr>
        <p:spPr>
          <a:xfrm>
            <a:off x="918133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3872229" y="3351632"/>
            <a:ext cx="244313"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8180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par>
                                <p:cTn id="8" presetID="22" presetClass="entr" presetSubtype="1" fill="hold" nodeType="withEffect">
                                  <p:stCondLst>
                                    <p:cond delay="25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1250"/>
                                        <p:tgtEl>
                                          <p:spTgt spid="46"/>
                                        </p:tgtEl>
                                      </p:cBhvr>
                                    </p:animEffect>
                                  </p:childTnLst>
                                </p:cTn>
                              </p:par>
                              <p:par>
                                <p:cTn id="11" presetID="2" presetClass="entr" presetSubtype="2" fill="hold" nodeType="withEffect">
                                  <p:stCondLst>
                                    <p:cond delay="150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1+#ppt_w/2"/>
                                          </p:val>
                                        </p:tav>
                                        <p:tav tm="100000">
                                          <p:val>
                                            <p:strVal val="#ppt_x"/>
                                          </p:val>
                                        </p:tav>
                                      </p:tavLst>
                                    </p:anim>
                                    <p:anim calcmode="lin" valueType="num">
                                      <p:cBhvr additive="base">
                                        <p:cTn id="14" dur="1000" fill="hold"/>
                                        <p:tgtEl>
                                          <p:spTgt spid="28"/>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125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repeatCount="4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500"/>
                                        <p:tgtEl>
                                          <p:spTgt spid="7"/>
                                        </p:tgtEl>
                                      </p:cBhvr>
                                    </p:animEffect>
                                  </p:childTnLst>
                                </p:cTn>
                              </p:par>
                              <p:par>
                                <p:cTn id="23" presetID="21" presetClass="entr" presetSubtype="8" repeatCount="400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8)">
                                      <p:cBhvr>
                                        <p:cTn id="25" dur="500"/>
                                        <p:tgtEl>
                                          <p:spTgt spid="40"/>
                                        </p:tgtEl>
                                      </p:cBhvr>
                                    </p:animEffect>
                                  </p:childTnLst>
                                </p:cTn>
                              </p:par>
                              <p:par>
                                <p:cTn id="26" presetID="6" presetClass="entr" presetSubtype="16" fill="hold" grpId="0" nodeType="withEffect">
                                  <p:stCondLst>
                                    <p:cond delay="125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22" presetClass="entr" presetSubtype="8" repeatCount="2000" fill="hold" grpId="0" nodeType="withEffect">
                                  <p:stCondLst>
                                    <p:cond delay="45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3000"/>
                                        <p:tgtEl>
                                          <p:spTgt spid="45"/>
                                        </p:tgtEl>
                                      </p:cBhvr>
                                    </p:animEffect>
                                  </p:childTnLst>
                                </p:cTn>
                              </p:par>
                              <p:par>
                                <p:cTn id="32" presetID="16" presetClass="entr" presetSubtype="21" fill="hold" nodeType="withEffect">
                                  <p:stCondLst>
                                    <p:cond delay="650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22" presetClass="entr" presetSubtype="2" fill="hold" nodeType="withEffect">
                                  <p:stCondLst>
                                    <p:cond delay="200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par>
                                <p:cTn id="43" presetID="22" presetClass="entr" presetSubtype="2" fill="hold" nodeType="withEffect">
                                  <p:stCondLst>
                                    <p:cond delay="200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1000"/>
                                        <p:tgtEl>
                                          <p:spTgt spid="44"/>
                                        </p:tgtEl>
                                      </p:cBhvr>
                                    </p:animEffect>
                                  </p:childTnLst>
                                </p:cTn>
                              </p:par>
                              <p:par>
                                <p:cTn id="51" presetID="6" presetClass="entr" presetSubtype="16" fill="hold" grpId="0" nodeType="withEffect">
                                  <p:stCondLst>
                                    <p:cond delay="750"/>
                                  </p:stCondLst>
                                  <p:childTnLst>
                                    <p:set>
                                      <p:cBhvr>
                                        <p:cTn id="52" dur="1" fill="hold">
                                          <p:stCondLst>
                                            <p:cond delay="0"/>
                                          </p:stCondLst>
                                        </p:cTn>
                                        <p:tgtEl>
                                          <p:spTgt spid="37"/>
                                        </p:tgtEl>
                                        <p:attrNameLst>
                                          <p:attrName>style.visibility</p:attrName>
                                        </p:attrNameLst>
                                      </p:cBhvr>
                                      <p:to>
                                        <p:strVal val="visible"/>
                                      </p:to>
                                    </p:set>
                                    <p:animEffect transition="in" filter="circle(in)">
                                      <p:cBhvr>
                                        <p:cTn id="5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4" grpId="0" animBg="1"/>
      <p:bldP spid="37" grpId="0" animBg="1"/>
      <p:bldP spid="45" grpId="0" animBg="1"/>
      <p:bldP spid="40"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7427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61626"/>
            <a:ext cx="2418035" cy="631372"/>
          </a:xfrm>
          <a:prstGeom prst="rect">
            <a:avLst/>
          </a:prstGeom>
          <a:solidFill>
            <a:schemeClr val="tx1">
              <a:lumMod val="75000"/>
              <a:lumOff val="25000"/>
            </a:schemeClr>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1614" y="2433059"/>
            <a:ext cx="17216" cy="169546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182698" y="4483415"/>
            <a:ext cx="11861442" cy="2175172"/>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i="1" dirty="0">
                <a:ln>
                  <a:solidFill>
                    <a:srgbClr val="FF00FF"/>
                  </a:solidFill>
                </a:ln>
                <a:solidFill>
                  <a:srgbClr val="0000FF"/>
                </a:solidFill>
                <a:effectLst>
                  <a:glow rad="127000">
                    <a:srgbClr val="FFFF00"/>
                  </a:glow>
                </a:effectLst>
                <a:latin typeface="Georgia" panose="02040502050405020303" pitchFamily="18" charset="0"/>
              </a:rPr>
              <a:t>Covenant Calendar</a:t>
            </a:r>
            <a:r>
              <a:rPr lang="en-CA" sz="4000" dirty="0">
                <a:solidFill>
                  <a:schemeClr val="tx1"/>
                </a:solidFill>
              </a:rPr>
              <a:t> </a:t>
            </a:r>
          </a:p>
          <a:p>
            <a:pPr algn="ctr"/>
            <a:r>
              <a:rPr lang="en-CA" sz="3200" i="1" dirty="0">
                <a:ln>
                  <a:solidFill>
                    <a:srgbClr val="FF00FF"/>
                  </a:solidFill>
                </a:ln>
                <a:solidFill>
                  <a:srgbClr val="009999"/>
                </a:solidFill>
                <a:latin typeface="Georgia" panose="02040502050405020303" pitchFamily="18" charset="0"/>
              </a:rPr>
              <a:t>Lev 23:32 </a:t>
            </a:r>
            <a:r>
              <a:rPr lang="en-CA" sz="3200" dirty="0">
                <a:solidFill>
                  <a:schemeClr val="tx1"/>
                </a:solidFill>
              </a:rPr>
              <a:t>– </a:t>
            </a:r>
            <a:r>
              <a:rPr lang="en-CA" sz="3200" b="1" dirty="0">
                <a:ln>
                  <a:solidFill>
                    <a:srgbClr val="0000FF"/>
                  </a:solidFill>
                </a:ln>
                <a:solidFill>
                  <a:srgbClr val="FF9900"/>
                </a:solidFill>
              </a:rPr>
              <a:t> </a:t>
            </a:r>
            <a:r>
              <a:rPr lang="en-CA" sz="3200" b="1" i="1" u="sng" dirty="0">
                <a:ln w="19050">
                  <a:solidFill>
                    <a:srgbClr val="0000FF"/>
                  </a:solidFill>
                </a:ln>
                <a:solidFill>
                  <a:srgbClr val="FF9900"/>
                </a:solidFill>
                <a:latin typeface="Comic Sans MS" panose="030F0702030302020204" pitchFamily="66" charset="0"/>
              </a:rPr>
              <a:t>EVENING TO EVENING</a:t>
            </a:r>
            <a:r>
              <a:rPr lang="en-CA" sz="3200" b="1" i="1" dirty="0">
                <a:ln w="19050">
                  <a:solidFill>
                    <a:srgbClr val="0000FF"/>
                  </a:solidFill>
                </a:ln>
                <a:solidFill>
                  <a:srgbClr val="FF9900"/>
                </a:solidFill>
                <a:latin typeface="Comic Sans MS" panose="030F0702030302020204" pitchFamily="66" charset="0"/>
              </a:rPr>
              <a:t>,</a:t>
            </a:r>
            <a:br>
              <a:rPr lang="en-CA" sz="3200" b="1" i="1" u="sng" dirty="0">
                <a:ln w="19050">
                  <a:solidFill>
                    <a:srgbClr val="0000FF"/>
                  </a:solidFill>
                </a:ln>
                <a:solidFill>
                  <a:srgbClr val="FF9900"/>
                </a:solidFill>
                <a:latin typeface="Comic Sans MS" panose="030F0702030302020204" pitchFamily="66" charset="0"/>
              </a:rPr>
            </a:br>
            <a:r>
              <a:rPr lang="en-CA" sz="4400" b="1" i="1" u="sng" dirty="0">
                <a:ln w="19050">
                  <a:solidFill>
                    <a:srgbClr val="0000FF"/>
                  </a:solidFill>
                </a:ln>
                <a:solidFill>
                  <a:srgbClr val="FFFF00"/>
                </a:solidFill>
                <a:latin typeface="Comic Sans MS" panose="030F0702030302020204" pitchFamily="66" charset="0"/>
              </a:rPr>
              <a:t>24 hours</a:t>
            </a:r>
            <a:r>
              <a:rPr lang="en-CA" sz="4400" b="1" i="1" dirty="0">
                <a:ln w="19050">
                  <a:solidFill>
                    <a:srgbClr val="0000FF"/>
                  </a:solidFill>
                </a:ln>
                <a:solidFill>
                  <a:srgbClr val="FFFF00"/>
                </a:solidFill>
                <a:latin typeface="Comic Sans MS" panose="030F0702030302020204" pitchFamily="66" charset="0"/>
              </a:rPr>
              <a:t> </a:t>
            </a:r>
            <a:r>
              <a:rPr lang="en-CA" sz="4000" b="1" i="1" dirty="0">
                <a:ln w="19050">
                  <a:solidFill>
                    <a:srgbClr val="0000FF"/>
                  </a:solidFill>
                </a:ln>
                <a:solidFill>
                  <a:srgbClr val="FFFF00"/>
                </a:solidFill>
                <a:latin typeface="Comic Sans MS" panose="030F0702030302020204" pitchFamily="66" charset="0"/>
              </a:rPr>
              <a:t>(</a:t>
            </a:r>
            <a:r>
              <a:rPr lang="en-CA" sz="4000" b="1" i="1" dirty="0">
                <a:ln w="19050">
                  <a:solidFill>
                    <a:srgbClr val="0000FF"/>
                  </a:solidFill>
                </a:ln>
                <a:solidFill>
                  <a:srgbClr val="FF0000"/>
                </a:solidFill>
                <a:latin typeface="Comic Sans MS" panose="030F0702030302020204" pitchFamily="66" charset="0"/>
              </a:rPr>
              <a:t>ONLY</a:t>
            </a:r>
            <a:r>
              <a:rPr lang="en-CA" sz="4000" b="1" i="1" dirty="0">
                <a:ln w="19050">
                  <a:solidFill>
                    <a:srgbClr val="0000FF"/>
                  </a:solidFill>
                </a:ln>
                <a:solidFill>
                  <a:srgbClr val="FFFF00"/>
                </a:solidFill>
                <a:latin typeface="Comic Sans MS" panose="030F0702030302020204" pitchFamily="66" charset="0"/>
              </a:rPr>
              <a:t>) </a:t>
            </a:r>
            <a:r>
              <a:rPr lang="en-CA" sz="4400" b="1" i="1" dirty="0">
                <a:ln w="19050">
                  <a:solidFill>
                    <a:srgbClr val="0000FF"/>
                  </a:solidFill>
                </a:ln>
                <a:solidFill>
                  <a:srgbClr val="FFFF00"/>
                </a:solidFill>
                <a:latin typeface="Comic Sans MS" panose="030F0702030302020204" pitchFamily="66" charset="0"/>
              </a:rPr>
              <a:t>of </a:t>
            </a:r>
            <a:r>
              <a:rPr lang="en-CA" sz="4400" b="1" i="1" u="sng" dirty="0">
                <a:ln w="19050">
                  <a:solidFill>
                    <a:srgbClr val="0000FF"/>
                  </a:solidFill>
                </a:ln>
                <a:solidFill>
                  <a:srgbClr val="FFFF00"/>
                </a:solidFill>
                <a:effectLst>
                  <a:glow rad="127000">
                    <a:srgbClr val="95F1FD"/>
                  </a:glow>
                </a:effectLst>
                <a:latin typeface="Comic Sans MS" panose="030F0702030302020204" pitchFamily="66" charset="0"/>
              </a:rPr>
              <a:t>Thematic Observation</a:t>
            </a:r>
            <a:r>
              <a:rPr lang="en-CA" sz="4400" b="1" i="1" dirty="0">
                <a:ln w="19050">
                  <a:solidFill>
                    <a:srgbClr val="0000FF"/>
                  </a:solidFill>
                </a:ln>
                <a:solidFill>
                  <a:srgbClr val="FFFF00"/>
                </a:solidFill>
                <a:effectLst>
                  <a:glow rad="127000">
                    <a:srgbClr val="95F1FD"/>
                  </a:glow>
                </a:effectLst>
                <a:latin typeface="Comic Sans MS" panose="030F0702030302020204" pitchFamily="66" charset="0"/>
              </a:rPr>
              <a:t>!</a:t>
            </a:r>
          </a:p>
        </p:txBody>
      </p:sp>
      <p:sp>
        <p:nvSpPr>
          <p:cNvPr id="20" name="Rectangle 19"/>
          <p:cNvSpPr/>
          <p:nvPr/>
        </p:nvSpPr>
        <p:spPr>
          <a:xfrm>
            <a:off x="2658333" y="181384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21" name="Rectangle 20"/>
          <p:cNvSpPr/>
          <p:nvPr/>
        </p:nvSpPr>
        <p:spPr>
          <a:xfrm>
            <a:off x="135609" y="962822"/>
            <a:ext cx="2340965" cy="1702040"/>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Tishri </a:t>
            </a:r>
            <a:r>
              <a:rPr lang="en-CA" sz="2800" b="1" dirty="0">
                <a:solidFill>
                  <a:schemeClr val="tx1"/>
                </a:solidFill>
                <a:effectLst>
                  <a:glow rad="127000">
                    <a:srgbClr val="95F1FD"/>
                  </a:glow>
                </a:effectLst>
              </a:rPr>
              <a:t>9</a:t>
            </a:r>
            <a:r>
              <a:rPr lang="en-CA" sz="2800" dirty="0">
                <a:solidFill>
                  <a:schemeClr val="tx1"/>
                </a:solidFill>
              </a:rPr>
              <a:t> – Prepare for </a:t>
            </a:r>
            <a:r>
              <a:rPr lang="en-CA" sz="2800" b="1" dirty="0">
                <a:solidFill>
                  <a:srgbClr val="0000FF"/>
                </a:solidFill>
              </a:rPr>
              <a:t>Atonement Sabbath! </a:t>
            </a: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53</a:t>
            </a:fld>
            <a:endParaRPr lang="en-US" sz="1400" b="1" dirty="0">
              <a:solidFill>
                <a:schemeClr val="tx1"/>
              </a:solidFill>
            </a:endParaRPr>
          </a:p>
        </p:txBody>
      </p:sp>
      <p:sp>
        <p:nvSpPr>
          <p:cNvPr id="18" name="Rectangle 17"/>
          <p:cNvSpPr/>
          <p:nvPr/>
        </p:nvSpPr>
        <p:spPr>
          <a:xfrm>
            <a:off x="1147867" y="53220"/>
            <a:ext cx="10989546"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9</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9900"/>
                </a:solidFill>
                <a:latin typeface="Comic Sans MS" panose="030F0702030302020204" pitchFamily="66" charset="0"/>
              </a:rPr>
              <a:t>Even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a:ln>
                  <a:solidFill>
                    <a:sysClr val="windowText" lastClr="000000"/>
                  </a:solidFill>
                </a:ln>
                <a:solidFill>
                  <a:srgbClr val="FF00FF"/>
                </a:solidFill>
                <a:latin typeface="Comic Sans MS" panose="030F0702030302020204" pitchFamily="66" charset="0"/>
              </a:rPr>
              <a:t>Ereb 10</a:t>
            </a:r>
            <a:r>
              <a:rPr lang="en-CA" sz="3200" b="1" i="1" baseline="30000" dirty="0">
                <a:ln>
                  <a:solidFill>
                    <a:sysClr val="windowText" lastClr="000000"/>
                  </a:solidFill>
                </a:ln>
                <a:solidFill>
                  <a:srgbClr val="FF00FF"/>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58460"/>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cxnSp>
        <p:nvCxnSpPr>
          <p:cNvPr id="28" name="Straight Connector 27"/>
          <p:cNvCxnSpPr/>
          <p:nvPr/>
        </p:nvCxnSpPr>
        <p:spPr>
          <a:xfrm flipH="1" flipV="1">
            <a:off x="9341656" y="732102"/>
            <a:ext cx="19514" cy="27083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273578"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6502863" y="2681253"/>
            <a:ext cx="234754" cy="1439874"/>
            <a:chOff x="6369693" y="2681253"/>
            <a:chExt cx="234754" cy="1439874"/>
          </a:xfrm>
        </p:grpSpPr>
        <p:cxnSp>
          <p:nvCxnSpPr>
            <p:cNvPr id="30" name="Straight Connector 29"/>
            <p:cNvCxnSpPr/>
            <p:nvPr/>
          </p:nvCxnSpPr>
          <p:spPr>
            <a:xfrm flipH="1" flipV="1">
              <a:off x="6369693" y="2681253"/>
              <a:ext cx="7431" cy="1439873"/>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16182" y="3466208"/>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rot="60000" flipH="1" flipV="1">
              <a:off x="6590359" y="3307976"/>
              <a:ext cx="14088" cy="81315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0" name="Rounded Rectangle 39"/>
          <p:cNvSpPr/>
          <p:nvPr/>
        </p:nvSpPr>
        <p:spPr>
          <a:xfrm>
            <a:off x="9265150" y="3333701"/>
            <a:ext cx="296565"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9163272" y="1757706"/>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9900"/>
                </a:solidFill>
              </a:rPr>
              <a:t>Sunset</a:t>
            </a:r>
          </a:p>
        </p:txBody>
      </p:sp>
      <p:sp>
        <p:nvSpPr>
          <p:cNvPr id="51" name="Rectangle 50"/>
          <p:cNvSpPr/>
          <p:nvPr/>
        </p:nvSpPr>
        <p:spPr>
          <a:xfrm>
            <a:off x="5696574" y="2206897"/>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cxnSp>
        <p:nvCxnSpPr>
          <p:cNvPr id="19" name="Straight Connector 18"/>
          <p:cNvCxnSpPr>
            <a:stCxn id="36" idx="0"/>
          </p:cNvCxnSpPr>
          <p:nvPr/>
        </p:nvCxnSpPr>
        <p:spPr>
          <a:xfrm flipH="1" flipV="1">
            <a:off x="4018439" y="744073"/>
            <a:ext cx="33496" cy="2721828"/>
          </a:xfrm>
          <a:prstGeom prst="line">
            <a:avLst/>
          </a:prstGeom>
          <a:ln w="76200">
            <a:solidFill>
              <a:srgbClr val="FFC000"/>
            </a:solidFill>
          </a:ln>
          <a:effectLst>
            <a:glow rad="127000">
              <a:srgbClr val="66FF33"/>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20490" y="3465901"/>
            <a:ext cx="262889" cy="640830"/>
          </a:xfrm>
          <a:prstGeom prst="rect">
            <a:avLst/>
          </a:prstGeom>
          <a:gradFill>
            <a:gsLst>
              <a:gs pos="41000">
                <a:srgbClr val="95F1FD">
                  <a:alpha val="88000"/>
                </a:srgbClr>
              </a:gs>
              <a:gs pos="62000">
                <a:schemeClr val="bg1">
                  <a:lumMod val="50000"/>
                </a:schemeClr>
              </a:gs>
            </a:gsLst>
            <a:lin ang="6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Straight Connector 32"/>
          <p:cNvCxnSpPr/>
          <p:nvPr/>
        </p:nvCxnSpPr>
        <p:spPr>
          <a:xfrm flipH="1" flipV="1">
            <a:off x="3851910" y="3474720"/>
            <a:ext cx="2059" cy="627419"/>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216390" y="3432811"/>
            <a:ext cx="1" cy="695716"/>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919805" y="3351632"/>
            <a:ext cx="305958" cy="850913"/>
          </a:xfrm>
          <a:prstGeom prst="roundRect">
            <a:avLst/>
          </a:prstGeom>
          <a:noFill/>
          <a:ln w="76200">
            <a:solidFill>
              <a:srgbClr val="CC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urved Down Arrow 44"/>
          <p:cNvSpPr/>
          <p:nvPr/>
        </p:nvSpPr>
        <p:spPr>
          <a:xfrm>
            <a:off x="3784950" y="1297992"/>
            <a:ext cx="6376320" cy="1879598"/>
          </a:xfrm>
          <a:prstGeom prst="curvedDownArrow">
            <a:avLst>
              <a:gd name="adj1" fmla="val 25000"/>
              <a:gd name="adj2" fmla="val 83594"/>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00671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repeatCount="4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par>
                                <p:cTn id="8" presetID="21" presetClass="entr" presetSubtype="8" repeatCount="400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8)">
                                      <p:cBhvr>
                                        <p:cTn id="10" dur="500"/>
                                        <p:tgtEl>
                                          <p:spTgt spid="40"/>
                                        </p:tgtEl>
                                      </p:cBhvr>
                                    </p:animEffect>
                                  </p:childTnLst>
                                </p:cTn>
                              </p:par>
                              <p:par>
                                <p:cTn id="11" presetID="6" presetClass="entr" presetSubtype="16" fill="hold" grpId="0" nodeType="withEffect">
                                  <p:stCondLst>
                                    <p:cond delay="1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22" presetClass="entr" presetSubtype="8" repeatCount="4000" fill="hold" grpId="0" nodeType="withEffect">
                                  <p:stCondLst>
                                    <p:cond delay="450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3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0" grpId="0" animBg="1"/>
      <p:bldP spid="7" grpId="0" animBg="1"/>
      <p:bldP spid="4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94077" y="3142965"/>
            <a:ext cx="14753"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3616960" y="4626381"/>
            <a:ext cx="8244118" cy="186524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a:t>
            </a:r>
            <a:r>
              <a:rPr lang="en-CA" sz="3200" i="1" dirty="0">
                <a:ln>
                  <a:solidFill>
                    <a:srgbClr val="FF00FF"/>
                  </a:solidFill>
                </a:ln>
                <a:solidFill>
                  <a:srgbClr val="009999"/>
                </a:solidFill>
                <a:latin typeface="Georgia" panose="02040502050405020303" pitchFamily="18" charset="0"/>
              </a:rPr>
              <a:t>Lev 23:27 </a:t>
            </a:r>
            <a:r>
              <a:rPr lang="en-CA" sz="3200" dirty="0">
                <a:solidFill>
                  <a:schemeClr val="tx1"/>
                </a:solidFill>
              </a:rPr>
              <a:t>– On the </a:t>
            </a:r>
            <a:r>
              <a:rPr lang="en-CA" sz="3200" dirty="0">
                <a:ln>
                  <a:solidFill>
                    <a:srgbClr val="FF00FF"/>
                  </a:solidFill>
                </a:ln>
                <a:solidFill>
                  <a:srgbClr val="95F1FD"/>
                </a:solidFill>
                <a:latin typeface="Arial Black" panose="020B0A04020102020204" pitchFamily="34" charset="0"/>
              </a:rPr>
              <a:t>TENTH</a:t>
            </a:r>
            <a:r>
              <a:rPr lang="en-CA" sz="3200" dirty="0">
                <a:solidFill>
                  <a:schemeClr val="tx1"/>
                </a:solidFill>
              </a:rPr>
              <a:t> day of the month is </a:t>
            </a:r>
            <a:r>
              <a:rPr lang="en-CA" sz="3200" b="1" dirty="0">
                <a:solidFill>
                  <a:srgbClr val="0000FF"/>
                </a:solidFill>
              </a:rPr>
              <a:t>Yom </a:t>
            </a:r>
            <a:r>
              <a:rPr lang="en-CA" sz="3200" b="1" dirty="0" err="1">
                <a:solidFill>
                  <a:srgbClr val="0000FF"/>
                </a:solidFill>
              </a:rPr>
              <a:t>ha’Kippurim</a:t>
            </a:r>
            <a:r>
              <a:rPr lang="en-CA" sz="3200" b="1" dirty="0">
                <a:solidFill>
                  <a:srgbClr val="0000FF"/>
                </a:solidFill>
              </a:rPr>
              <a:t> </a:t>
            </a:r>
            <a:r>
              <a:rPr lang="en-CA" sz="3200" dirty="0">
                <a:solidFill>
                  <a:schemeClr val="tx1"/>
                </a:solidFill>
              </a:rPr>
              <a:t>[Day of Atonement]. </a:t>
            </a:r>
            <a:br>
              <a:rPr lang="en-CA" sz="3200" dirty="0">
                <a:solidFill>
                  <a:schemeClr val="tx1"/>
                </a:solidFill>
              </a:rPr>
            </a:br>
            <a:r>
              <a:rPr lang="en-CA" sz="3200" dirty="0">
                <a:solidFill>
                  <a:schemeClr val="tx1"/>
                </a:solidFill>
              </a:rPr>
              <a:t>It shall be a </a:t>
            </a:r>
            <a:r>
              <a:rPr lang="en-CA" sz="3200" b="1" dirty="0">
                <a:solidFill>
                  <a:srgbClr val="0000FF"/>
                </a:solidFill>
                <a:latin typeface="Arial Black" panose="020B0A04020102020204" pitchFamily="34" charset="0"/>
              </a:rPr>
              <a:t>QODESH</a:t>
            </a:r>
            <a:r>
              <a:rPr lang="en-CA" sz="3200" dirty="0">
                <a:solidFill>
                  <a:schemeClr val="tx1"/>
                </a:solidFill>
              </a:rPr>
              <a:t> gathering for you. </a:t>
            </a:r>
            <a:r>
              <a:rPr lang="en-CA" sz="3200" b="1" dirty="0">
                <a:ln>
                  <a:solidFill>
                    <a:srgbClr val="0000FF"/>
                  </a:solidFill>
                </a:ln>
                <a:solidFill>
                  <a:srgbClr val="FF9900"/>
                </a:solidFill>
              </a:rPr>
              <a:t> </a:t>
            </a:r>
            <a:endParaRPr lang="en-CA" sz="4400" b="1" i="1" dirty="0">
              <a:ln w="19050">
                <a:solidFill>
                  <a:srgbClr val="0000FF"/>
                </a:solidFill>
              </a:ln>
              <a:solidFill>
                <a:srgbClr val="FFFF00"/>
              </a:solidFill>
              <a:effectLst>
                <a:glow rad="127000">
                  <a:srgbClr val="95F1FD"/>
                </a:glow>
              </a:effectLst>
              <a:latin typeface="Comic Sans MS" panose="030F0702030302020204" pitchFamily="66" charset="0"/>
            </a:endParaRPr>
          </a:p>
        </p:txBody>
      </p:sp>
      <p:sp>
        <p:nvSpPr>
          <p:cNvPr id="6" name="Rectangle 5"/>
          <p:cNvSpPr/>
          <p:nvPr/>
        </p:nvSpPr>
        <p:spPr>
          <a:xfrm>
            <a:off x="124788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94671" y="6552011"/>
            <a:ext cx="435432" cy="365125"/>
          </a:xfrm>
        </p:spPr>
        <p:txBody>
          <a:bodyPr/>
          <a:lstStyle/>
          <a:p>
            <a:fld id="{0FAB87E4-7748-4117-92E5-790DAABEC644}" type="slidenum">
              <a:rPr lang="en-US" sz="1400" b="1" smtClean="0">
                <a:solidFill>
                  <a:schemeClr val="tx1"/>
                </a:solidFill>
              </a:rPr>
              <a:t>54</a:t>
            </a:fld>
            <a:endParaRPr lang="en-US" sz="1400" b="1" dirty="0">
              <a:solidFill>
                <a:schemeClr val="tx1"/>
              </a:solidFill>
            </a:endParaRPr>
          </a:p>
        </p:txBody>
      </p:sp>
      <p:sp>
        <p:nvSpPr>
          <p:cNvPr id="18" name="Rectangle 17"/>
          <p:cNvSpPr/>
          <p:nvPr/>
        </p:nvSpPr>
        <p:spPr>
          <a:xfrm>
            <a:off x="518061" y="104020"/>
            <a:ext cx="11151992"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i="1" dirty="0">
                <a:ln>
                  <a:solidFill>
                    <a:sysClr val="windowText" lastClr="000000"/>
                  </a:solidFill>
                </a:ln>
                <a:solidFill>
                  <a:srgbClr val="FF9900"/>
                </a:solidFill>
                <a:latin typeface="Comic Sans MS" panose="030F0702030302020204" pitchFamily="66" charset="0"/>
              </a:rPr>
              <a:t>From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10</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  </a:t>
            </a:r>
            <a:r>
              <a:rPr lang="en-CA" sz="4400" b="1" i="1" dirty="0">
                <a:ln>
                  <a:solidFill>
                    <a:sysClr val="windowText" lastClr="000000"/>
                  </a:solidFill>
                </a:ln>
                <a:solidFill>
                  <a:srgbClr val="FF9900"/>
                </a:solidFill>
                <a:latin typeface="Comic Sans MS" panose="030F0702030302020204" pitchFamily="66" charset="0"/>
              </a:rPr>
              <a:t>to </a:t>
            </a:r>
            <a:r>
              <a:rPr lang="en-CA" sz="4400" b="1" i="1" u="sng" dirty="0">
                <a:ln>
                  <a:solidFill>
                    <a:sysClr val="windowText" lastClr="000000"/>
                  </a:solidFill>
                </a:ln>
                <a:solidFill>
                  <a:srgbClr val="FF00FF"/>
                </a:solidFill>
                <a:latin typeface="Comic Sans MS" panose="030F0702030302020204" pitchFamily="66" charset="0"/>
              </a:rPr>
              <a:t>Dawn</a:t>
            </a:r>
            <a:r>
              <a:rPr lang="en-CA" sz="4400" b="1" i="1" dirty="0">
                <a:ln>
                  <a:solidFill>
                    <a:sysClr val="windowText" lastClr="000000"/>
                  </a:solidFill>
                </a:ln>
                <a:solidFill>
                  <a:srgbClr val="FF9900"/>
                </a:solidFill>
                <a:latin typeface="Comic Sans MS" panose="030F0702030302020204" pitchFamily="66" charset="0"/>
              </a:rPr>
              <a:t> </a:t>
            </a:r>
            <a:r>
              <a:rPr lang="en-CA" sz="3200" b="1" i="1" dirty="0">
                <a:ln>
                  <a:solidFill>
                    <a:sysClr val="windowText" lastClr="000000"/>
                  </a:solidFill>
                </a:ln>
                <a:solidFill>
                  <a:srgbClr val="FF9900"/>
                </a:solidFill>
                <a:latin typeface="Comic Sans MS" panose="030F0702030302020204" pitchFamily="66" charset="0"/>
              </a:rPr>
              <a:t>(</a:t>
            </a:r>
            <a:r>
              <a:rPr lang="en-CA" sz="3200" b="1" i="1" dirty="0" err="1">
                <a:ln>
                  <a:solidFill>
                    <a:sysClr val="windowText" lastClr="000000"/>
                  </a:solidFill>
                </a:ln>
                <a:solidFill>
                  <a:srgbClr val="66FF33"/>
                </a:solidFill>
                <a:latin typeface="Comic Sans MS" panose="030F0702030302020204" pitchFamily="66" charset="0"/>
              </a:rPr>
              <a:t>Ereb</a:t>
            </a:r>
            <a:r>
              <a:rPr lang="en-CA" sz="3200" b="1" i="1" dirty="0">
                <a:ln>
                  <a:solidFill>
                    <a:sysClr val="windowText" lastClr="000000"/>
                  </a:solidFill>
                </a:ln>
                <a:solidFill>
                  <a:srgbClr val="66FF33"/>
                </a:solidFill>
                <a:latin typeface="Comic Sans MS" panose="030F0702030302020204" pitchFamily="66" charset="0"/>
              </a:rPr>
              <a:t> 11</a:t>
            </a:r>
            <a:r>
              <a:rPr lang="en-CA" sz="3200" b="1" i="1" baseline="30000" dirty="0">
                <a:ln>
                  <a:solidFill>
                    <a:sysClr val="windowText" lastClr="000000"/>
                  </a:solidFill>
                </a:ln>
                <a:solidFill>
                  <a:srgbClr val="66FF33"/>
                </a:solidFill>
                <a:latin typeface="Comic Sans MS" panose="030F0702030302020204" pitchFamily="66" charset="0"/>
              </a:rPr>
              <a:t>th</a:t>
            </a:r>
            <a:r>
              <a:rPr lang="en-CA" sz="3200" b="1" i="1" dirty="0">
                <a:ln>
                  <a:solidFill>
                    <a:sysClr val="windowText" lastClr="000000"/>
                  </a:solidFill>
                </a:ln>
                <a:solidFill>
                  <a:srgbClr val="FF9900"/>
                </a:solidFill>
                <a:latin typeface="Comic Sans MS" panose="030F0702030302020204" pitchFamily="66" charset="0"/>
              </a:rPr>
              <a:t>)</a:t>
            </a: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31372"/>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cxnSp>
        <p:nvCxnSpPr>
          <p:cNvPr id="28" name="Straight Connector 27"/>
          <p:cNvCxnSpPr/>
          <p:nvPr/>
        </p:nvCxnSpPr>
        <p:spPr>
          <a:xfrm flipH="1" flipV="1">
            <a:off x="9206144" y="3266983"/>
            <a:ext cx="3080" cy="83845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247612" y="3449619"/>
            <a:ext cx="130017"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2352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2105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8358" y="3307976"/>
            <a:ext cx="980" cy="80485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3001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2557379" y="2293974"/>
            <a:ext cx="2580642" cy="620006"/>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24 hours for Tishri 9 </a:t>
            </a:r>
            <a:br>
              <a:rPr lang="en-CA" sz="2000" dirty="0">
                <a:solidFill>
                  <a:schemeClr val="tx1"/>
                </a:solidFill>
              </a:rPr>
            </a:br>
            <a:r>
              <a:rPr lang="en-CA" sz="2000" dirty="0">
                <a:solidFill>
                  <a:schemeClr val="tx1"/>
                </a:solidFill>
              </a:rPr>
              <a:t>from Dawn to Dawn.</a:t>
            </a:r>
            <a:endParaRPr lang="en-CA" sz="2000" b="1" dirty="0">
              <a:solidFill>
                <a:srgbClr val="0000FF"/>
              </a:solidFill>
            </a:endParaRP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p:nvPr/>
        </p:nvCxnSpPr>
        <p:spPr>
          <a:xfrm flipH="1">
            <a:off x="8088784" y="2749006"/>
            <a:ext cx="545645" cy="2124269"/>
          </a:xfrm>
          <a:prstGeom prst="straightConnector1">
            <a:avLst/>
          </a:prstGeom>
          <a:ln w="76200">
            <a:solidFill>
              <a:srgbClr val="FF9900"/>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55953">
            <a:off x="7684688" y="1691096"/>
            <a:ext cx="3095708" cy="1246396"/>
          </a:xfrm>
          <a:prstGeom prst="rect">
            <a:avLst/>
          </a:prstGeom>
          <a:solidFill>
            <a:schemeClr val="bg1">
              <a:lumMod val="85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a:solidFill>
                  <a:srgbClr val="0000FF"/>
                </a:solidFill>
              </a:rPr>
              <a:t>Atonement Sabbath! </a:t>
            </a:r>
          </a:p>
        </p:txBody>
      </p:sp>
      <p:sp>
        <p:nvSpPr>
          <p:cNvPr id="38" name="Rectangle 37"/>
          <p:cNvSpPr/>
          <p:nvPr/>
        </p:nvSpPr>
        <p:spPr>
          <a:xfrm>
            <a:off x="446941" y="4689890"/>
            <a:ext cx="2926180" cy="1721069"/>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a:t>
            </a:r>
            <a:br>
              <a:rPr lang="en-CA" sz="3200" dirty="0">
                <a:solidFill>
                  <a:schemeClr val="tx1"/>
                </a:solidFill>
              </a:rPr>
            </a:br>
            <a:r>
              <a:rPr lang="en-CA" sz="3200" dirty="0">
                <a:solidFill>
                  <a:schemeClr val="tx1"/>
                </a:solidFill>
              </a:rPr>
              <a:t>of </a:t>
            </a:r>
            <a:r>
              <a:rPr lang="en-CA" sz="3200" b="1" dirty="0">
                <a:solidFill>
                  <a:srgbClr val="0000FF"/>
                </a:solidFill>
              </a:rPr>
              <a:t>Atonement </a:t>
            </a:r>
            <a:br>
              <a:rPr lang="en-CA" sz="3200" b="1" dirty="0">
                <a:solidFill>
                  <a:srgbClr val="0000FF"/>
                </a:solidFill>
              </a:rPr>
            </a:br>
            <a:r>
              <a:rPr lang="en-CA" sz="3200" b="1" dirty="0">
                <a:solidFill>
                  <a:srgbClr val="0000FF"/>
                </a:solidFill>
              </a:rPr>
              <a:t>Shabbath!</a:t>
            </a:r>
          </a:p>
        </p:txBody>
      </p:sp>
    </p:spTree>
    <p:extLst>
      <p:ext uri="{BB962C8B-B14F-4D97-AF65-F5344CB8AC3E}">
        <p14:creationId xmlns:p14="http://schemas.microsoft.com/office/powerpoint/2010/main" val="3354579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repeatCount="5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8)">
                                      <p:cBhvr>
                                        <p:cTn id="14" dur="1000"/>
                                        <p:tgtEl>
                                          <p:spTgt spid="7"/>
                                        </p:tgtEl>
                                      </p:cBhvr>
                                    </p:animEffect>
                                  </p:childTnLst>
                                </p:cTn>
                              </p:par>
                              <p:par>
                                <p:cTn id="15" presetID="21" presetClass="entr" presetSubtype="8" repeatCount="500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8)">
                                      <p:cBhvr>
                                        <p:cTn id="17" dur="1000"/>
                                        <p:tgtEl>
                                          <p:spTgt spid="40"/>
                                        </p:tgtEl>
                                      </p:cBhvr>
                                    </p:animEffect>
                                  </p:childTnLst>
                                </p:cTn>
                              </p:par>
                              <p:par>
                                <p:cTn id="18" presetID="6" presetClass="entr" presetSubtype="16"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500"/>
                                        <p:tgtEl>
                                          <p:spTgt spid="17"/>
                                        </p:tgtEl>
                                      </p:cBhvr>
                                    </p:animEffect>
                                  </p:childTnLst>
                                </p:cTn>
                              </p:par>
                              <p:par>
                                <p:cTn id="21" presetID="22" presetClass="entr" presetSubtype="8" repeatCount="4000" fill="hold" grpId="0" nodeType="withEffect">
                                  <p:stCondLst>
                                    <p:cond delay="450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3000"/>
                                        <p:tgtEl>
                                          <p:spTgt spid="45"/>
                                        </p:tgtEl>
                                      </p:cBhvr>
                                    </p:animEffect>
                                  </p:childTnLst>
                                </p:cTn>
                              </p:par>
                              <p:par>
                                <p:cTn id="24" presetID="26"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12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1500" fill="hold"/>
                                        <p:tgtEl>
                                          <p:spTgt spid="38"/>
                                        </p:tgtEl>
                                        <p:attrNameLst>
                                          <p:attrName>ppt_w</p:attrName>
                                        </p:attrNameLst>
                                      </p:cBhvr>
                                      <p:tavLst>
                                        <p:tav tm="0">
                                          <p:val>
                                            <p:fltVal val="0"/>
                                          </p:val>
                                        </p:tav>
                                        <p:tav tm="100000">
                                          <p:val>
                                            <p:strVal val="#ppt_w"/>
                                          </p:val>
                                        </p:tav>
                                      </p:tavLst>
                                    </p:anim>
                                    <p:anim calcmode="lin" valueType="num">
                                      <p:cBhvr>
                                        <p:cTn id="45" dur="1500" fill="hold"/>
                                        <p:tgtEl>
                                          <p:spTgt spid="38"/>
                                        </p:tgtEl>
                                        <p:attrNameLst>
                                          <p:attrName>ppt_h</p:attrName>
                                        </p:attrNameLst>
                                      </p:cBhvr>
                                      <p:tavLst>
                                        <p:tav tm="0">
                                          <p:val>
                                            <p:fltVal val="0"/>
                                          </p:val>
                                        </p:tav>
                                        <p:tav tm="100000">
                                          <p:val>
                                            <p:strVal val="#ppt_h"/>
                                          </p:val>
                                        </p:tav>
                                      </p:tavLst>
                                    </p:anim>
                                    <p:anim calcmode="lin" valueType="num">
                                      <p:cBhvr>
                                        <p:cTn id="46" dur="1500" fill="hold"/>
                                        <p:tgtEl>
                                          <p:spTgt spid="38"/>
                                        </p:tgtEl>
                                        <p:attrNameLst>
                                          <p:attrName>style.rotation</p:attrName>
                                        </p:attrNameLst>
                                      </p:cBhvr>
                                      <p:tavLst>
                                        <p:tav tm="0">
                                          <p:val>
                                            <p:fltVal val="90"/>
                                          </p:val>
                                        </p:tav>
                                        <p:tav tm="100000">
                                          <p:val>
                                            <p:fltVal val="0"/>
                                          </p:val>
                                        </p:tav>
                                      </p:tavLst>
                                    </p:anim>
                                    <p:animEffect transition="in" filter="fade">
                                      <p:cBhvr>
                                        <p:cTn id="47"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40" grpId="0" animBg="1"/>
      <p:bldP spid="21"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4">
                <a:lumMod val="60000"/>
                <a:lumOff val="40000"/>
              </a:schemeClr>
            </a:gs>
            <a:gs pos="3000">
              <a:schemeClr val="accent1">
                <a:lumMod val="60000"/>
                <a:lumOff val="40000"/>
              </a:schemeClr>
            </a:gs>
            <a:gs pos="59000">
              <a:schemeClr val="bg2">
                <a:lumMod val="50000"/>
                <a:alpha val="94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rgbClr val="FF9900">
              <a:alpha val="79000"/>
            </a:srgbClr>
          </a:solidFill>
        </p:spPr>
        <p:txBody>
          <a:bodyPr>
            <a:normAutofit/>
          </a:bodyPr>
          <a:lstStyle/>
          <a:p>
            <a:r>
              <a:rPr lang="en-US" sz="800" dirty="0">
                <a:noFill/>
              </a:rPr>
              <a:t>.</a:t>
            </a:r>
          </a:p>
        </p:txBody>
      </p:sp>
      <p:sp>
        <p:nvSpPr>
          <p:cNvPr id="3" name="Text Placeholder 2"/>
          <p:cNvSpPr>
            <a:spLocks noGrp="1"/>
          </p:cNvSpPr>
          <p:nvPr>
            <p:ph type="body" idx="1"/>
          </p:nvPr>
        </p:nvSpPr>
        <p:spPr>
          <a:xfrm>
            <a:off x="182697" y="89516"/>
            <a:ext cx="11861442" cy="6569071"/>
          </a:xfrm>
          <a:gradFill>
            <a:gsLst>
              <a:gs pos="34000">
                <a:schemeClr val="tx1"/>
              </a:gs>
              <a:gs pos="30000">
                <a:srgbClr val="95F1FD"/>
              </a:gs>
              <a:gs pos="53000">
                <a:schemeClr val="tx1"/>
              </a:gs>
              <a:gs pos="98000">
                <a:schemeClr val="tx1"/>
              </a:gs>
              <a:gs pos="100000">
                <a:srgbClr val="95F1FD"/>
              </a:gs>
              <a:gs pos="55000">
                <a:srgbClr val="95F1FD"/>
              </a:gs>
              <a:gs pos="75000">
                <a:srgbClr val="95F1FD"/>
              </a:gs>
              <a:gs pos="80000">
                <a:schemeClr val="tx1"/>
              </a:gs>
              <a:gs pos="11000">
                <a:srgbClr val="95F1FD"/>
              </a:gs>
              <a:gs pos="7000">
                <a:schemeClr val="bg2">
                  <a:alpha val="94000"/>
                  <a:lumMod val="0"/>
                </a:schemeClr>
              </a:gs>
            </a:gsLst>
            <a:lin ang="0" scaled="0"/>
          </a:gradFill>
          <a:scene3d>
            <a:camera prst="orthographicFront"/>
            <a:lightRig rig="threePt" dir="t"/>
          </a:scene3d>
          <a:sp3d>
            <a:bevelT/>
          </a:sp3d>
        </p:spPr>
        <p:txBody>
          <a:bodyPr anchor="t">
            <a:normAutofit/>
          </a:bodyPr>
          <a:lstStyle/>
          <a:p>
            <a:endParaRPr lang="en-US" sz="800" dirty="0">
              <a:solidFill>
                <a:schemeClr val="tx1">
                  <a:lumMod val="95000"/>
                  <a:lumOff val="5000"/>
                </a:schemeClr>
              </a:solidFill>
            </a:endParaRPr>
          </a:p>
          <a:p>
            <a:endParaRPr lang="en-US" sz="800" dirty="0">
              <a:solidFill>
                <a:schemeClr val="tx1">
                  <a:lumMod val="95000"/>
                  <a:lumOff val="5000"/>
                </a:schemeClr>
              </a:solidFill>
            </a:endParaRPr>
          </a:p>
          <a:p>
            <a:br>
              <a:rPr lang="en-US" sz="800" dirty="0">
                <a:solidFill>
                  <a:schemeClr val="tx1">
                    <a:lumMod val="95000"/>
                    <a:lumOff val="5000"/>
                  </a:schemeClr>
                </a:solidFill>
              </a:rPr>
            </a:br>
            <a:endParaRPr lang="en-US" sz="2800" dirty="0">
              <a:solidFill>
                <a:schemeClr val="tx1">
                  <a:lumMod val="95000"/>
                  <a:lumOff val="5000"/>
                </a:schemeClr>
              </a:solidFill>
            </a:endParaRPr>
          </a:p>
          <a:p>
            <a:br>
              <a:rPr lang="en-US" sz="4400" dirty="0">
                <a:solidFill>
                  <a:schemeClr val="tx1">
                    <a:lumMod val="95000"/>
                    <a:lumOff val="5000"/>
                  </a:schemeClr>
                </a:solidFill>
              </a:rPr>
            </a:br>
            <a:r>
              <a:rPr lang="en-US" sz="2800" dirty="0">
                <a:solidFill>
                  <a:schemeClr val="tx1">
                    <a:lumMod val="95000"/>
                    <a:lumOff val="5000"/>
                  </a:schemeClr>
                </a:solidFill>
              </a:rPr>
              <a:t>										</a:t>
            </a:r>
          </a:p>
        </p:txBody>
      </p:sp>
      <p:sp>
        <p:nvSpPr>
          <p:cNvPr id="5" name="Rectangle 4"/>
          <p:cNvSpPr/>
          <p:nvPr/>
        </p:nvSpPr>
        <p:spPr>
          <a:xfrm>
            <a:off x="254904" y="3481463"/>
            <a:ext cx="892963" cy="631372"/>
          </a:xfrm>
          <a:prstGeom prst="rect">
            <a:avLst/>
          </a:prstGeom>
          <a:solidFill>
            <a:schemeClr val="tx1"/>
          </a:solidFill>
          <a:ln w="28575">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CC00"/>
                </a:solidFill>
              </a:rPr>
              <a:t>8</a:t>
            </a:r>
            <a:r>
              <a:rPr lang="en-CA" sz="3600" b="1" baseline="30000" dirty="0">
                <a:solidFill>
                  <a:srgbClr val="00CC00"/>
                </a:solidFill>
              </a:rPr>
              <a:t>th</a:t>
            </a:r>
            <a:r>
              <a:rPr lang="en-CA" dirty="0">
                <a:solidFill>
                  <a:srgbClr val="CC66FF"/>
                </a:solidFill>
              </a:rPr>
              <a:t> </a:t>
            </a:r>
          </a:p>
        </p:txBody>
      </p:sp>
      <p:sp>
        <p:nvSpPr>
          <p:cNvPr id="8" name="Rectangle 7"/>
          <p:cNvSpPr/>
          <p:nvPr/>
        </p:nvSpPr>
        <p:spPr>
          <a:xfrm>
            <a:off x="4040689" y="3476866"/>
            <a:ext cx="2418035" cy="631372"/>
          </a:xfrm>
          <a:prstGeom prst="rect">
            <a:avLst/>
          </a:prstGeom>
          <a:solidFill>
            <a:schemeClr val="tx1">
              <a:lumMod val="75000"/>
              <a:lumOff val="25000"/>
            </a:schemeClr>
          </a:solidFill>
          <a:ln w="9525">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600" b="1" dirty="0">
                <a:ln>
                  <a:solidFill>
                    <a:srgbClr val="CC00CC"/>
                  </a:solidFill>
                </a:ln>
              </a:rPr>
              <a:t>Tishri 9 </a:t>
            </a:r>
          </a:p>
        </p:txBody>
      </p:sp>
      <p:sp>
        <p:nvSpPr>
          <p:cNvPr id="9" name="Rectangle 8"/>
          <p:cNvSpPr/>
          <p:nvPr/>
        </p:nvSpPr>
        <p:spPr>
          <a:xfrm>
            <a:off x="1411396" y="3469895"/>
            <a:ext cx="2437942" cy="631372"/>
          </a:xfrm>
          <a:prstGeom prst="rect">
            <a:avLst/>
          </a:prstGeom>
          <a:solidFill>
            <a:schemeClr val="bg1">
              <a:lumMod val="95000"/>
            </a:schemeClr>
          </a:solidFill>
          <a:ln w="1905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rPr>
              <a:t>Tishri 9</a:t>
            </a:r>
            <a:endParaRPr lang="en-CA" sz="3600" b="1" i="1" dirty="0">
              <a:ln w="12700">
                <a:solidFill>
                  <a:srgbClr val="0000FF"/>
                </a:solidFill>
              </a:ln>
              <a:solidFill>
                <a:srgbClr val="CC66FF"/>
              </a:solidFill>
            </a:endParaRPr>
          </a:p>
        </p:txBody>
      </p:sp>
      <p:cxnSp>
        <p:nvCxnSpPr>
          <p:cNvPr id="11" name="Straight Connector 10"/>
          <p:cNvCxnSpPr/>
          <p:nvPr/>
        </p:nvCxnSpPr>
        <p:spPr>
          <a:xfrm flipH="1" flipV="1">
            <a:off x="1187472" y="3142965"/>
            <a:ext cx="21358" cy="98556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9423" y="2692122"/>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95F1FD"/>
                  </a:solidFill>
                </a:ln>
                <a:solidFill>
                  <a:srgbClr val="CC66FF"/>
                </a:solidFill>
              </a:rPr>
              <a:t>Dawn</a:t>
            </a:r>
          </a:p>
        </p:txBody>
      </p:sp>
      <p:sp>
        <p:nvSpPr>
          <p:cNvPr id="17" name="Rectangle 16"/>
          <p:cNvSpPr/>
          <p:nvPr/>
        </p:nvSpPr>
        <p:spPr>
          <a:xfrm>
            <a:off x="566477" y="4511372"/>
            <a:ext cx="11251053" cy="1931771"/>
          </a:xfrm>
          <a:prstGeom prst="rect">
            <a:avLst/>
          </a:prstGeom>
          <a:solidFill>
            <a:schemeClr val="bg1">
              <a:lumMod val="65000"/>
            </a:schemeClr>
          </a:solidFill>
          <a:ln>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         24 hours of             Atonement Thematic            Observation. </a:t>
            </a:r>
            <a:br>
              <a:rPr lang="en-CA" sz="3200" dirty="0">
                <a:solidFill>
                  <a:schemeClr val="tx1"/>
                </a:solidFill>
              </a:rPr>
            </a:br>
            <a:r>
              <a:rPr lang="en-CA" sz="3200" dirty="0">
                <a:solidFill>
                  <a:schemeClr val="tx1"/>
                </a:solidFill>
              </a:rPr>
              <a:t> </a:t>
            </a:r>
            <a:r>
              <a:rPr lang="en-CA" sz="3200" b="1" i="1" dirty="0">
                <a:solidFill>
                  <a:srgbClr val="FF0000"/>
                </a:solidFill>
              </a:rPr>
              <a:t>Reminder:  </a:t>
            </a:r>
            <a:r>
              <a:rPr lang="en-CA" sz="3200" dirty="0">
                <a:solidFill>
                  <a:schemeClr val="tx1"/>
                </a:solidFill>
              </a:rPr>
              <a:t>This study              is </a:t>
            </a:r>
            <a:r>
              <a:rPr lang="en-CA" sz="3200" b="1" u="sng" dirty="0">
                <a:solidFill>
                  <a:schemeClr val="tx1"/>
                </a:solidFill>
              </a:rPr>
              <a:t>NOT</a:t>
            </a:r>
            <a:r>
              <a:rPr lang="en-CA" sz="3200" dirty="0">
                <a:solidFill>
                  <a:schemeClr val="tx1"/>
                </a:solidFill>
              </a:rPr>
              <a:t> about            </a:t>
            </a:r>
            <a:r>
              <a:rPr lang="en-CA" sz="3200" b="1" u="sng" dirty="0">
                <a:solidFill>
                  <a:schemeClr val="tx1"/>
                </a:solidFill>
              </a:rPr>
              <a:t>HOW</a:t>
            </a:r>
            <a:r>
              <a:rPr lang="en-CA" sz="3200" dirty="0">
                <a:solidFill>
                  <a:schemeClr val="tx1"/>
                </a:solidFill>
              </a:rPr>
              <a:t> to observe the Atonement celebration, but focuses specifically on </a:t>
            </a:r>
            <a:r>
              <a:rPr lang="en-CA" sz="3200" b="1" dirty="0">
                <a:ln>
                  <a:solidFill>
                    <a:schemeClr val="tx1"/>
                  </a:solidFill>
                </a:ln>
                <a:solidFill>
                  <a:srgbClr val="FF00FF"/>
                </a:solidFill>
              </a:rPr>
              <a:t>TIMING! </a:t>
            </a:r>
            <a:r>
              <a:rPr lang="en-CA" sz="3200" b="1" dirty="0">
                <a:ln>
                  <a:solidFill>
                    <a:schemeClr val="tx1"/>
                  </a:solidFill>
                </a:ln>
                <a:solidFill>
                  <a:srgbClr val="FF00FF"/>
                </a:solidFill>
                <a:sym typeface="Wingdings" panose="05000000000000000000" pitchFamily="2" charset="2"/>
              </a:rPr>
              <a:t></a:t>
            </a:r>
            <a:endParaRPr lang="en-CA" sz="4400" b="1" i="1" dirty="0">
              <a:ln>
                <a:solidFill>
                  <a:schemeClr val="tx1"/>
                </a:solidFill>
              </a:ln>
              <a:solidFill>
                <a:srgbClr val="FF00FF"/>
              </a:solidFill>
              <a:effectLst>
                <a:glow rad="127000">
                  <a:srgbClr val="95F1FD"/>
                </a:glow>
              </a:effectLst>
              <a:latin typeface="Comic Sans MS" panose="030F0702030302020204" pitchFamily="66" charset="0"/>
            </a:endParaRPr>
          </a:p>
        </p:txBody>
      </p:sp>
      <p:sp>
        <p:nvSpPr>
          <p:cNvPr id="6" name="Rectangle 5"/>
          <p:cNvSpPr/>
          <p:nvPr/>
        </p:nvSpPr>
        <p:spPr>
          <a:xfrm>
            <a:off x="1236458" y="3473609"/>
            <a:ext cx="163507" cy="639225"/>
          </a:xfrm>
          <a:prstGeom prst="rect">
            <a:avLst/>
          </a:prstGeom>
          <a:gradFill>
            <a:gsLst>
              <a:gs pos="41000">
                <a:srgbClr val="95F1FD"/>
              </a:gs>
              <a:gs pos="62000">
                <a:schemeClr val="bg1">
                  <a:lumMod val="50000"/>
                </a:schemeClr>
              </a:gs>
            </a:gsLst>
            <a:lin ang="10200000" scaled="0"/>
          </a:gradFill>
          <a:ln>
            <a:solidFill>
              <a:srgbClr val="CC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H="1" flipV="1">
            <a:off x="1415272" y="3311371"/>
            <a:ext cx="12000" cy="817156"/>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2373" y="2974622"/>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10" name="Slide Number Placeholder 9"/>
          <p:cNvSpPr>
            <a:spLocks noGrp="1"/>
          </p:cNvSpPr>
          <p:nvPr>
            <p:ph type="sldNum" sz="quarter" idx="12"/>
          </p:nvPr>
        </p:nvSpPr>
        <p:spPr>
          <a:xfrm>
            <a:off x="11783241" y="6552011"/>
            <a:ext cx="435432" cy="365125"/>
          </a:xfrm>
        </p:spPr>
        <p:txBody>
          <a:bodyPr/>
          <a:lstStyle/>
          <a:p>
            <a:fld id="{0FAB87E4-7748-4117-92E5-790DAABEC644}" type="slidenum">
              <a:rPr lang="en-US" sz="1400" b="1" smtClean="0">
                <a:solidFill>
                  <a:schemeClr val="tx1"/>
                </a:solidFill>
              </a:rPr>
              <a:t>55</a:t>
            </a:fld>
            <a:endParaRPr lang="en-US" sz="1400" b="1" dirty="0">
              <a:solidFill>
                <a:schemeClr val="tx1"/>
              </a:solidFill>
            </a:endParaRPr>
          </a:p>
        </p:txBody>
      </p:sp>
      <p:sp>
        <p:nvSpPr>
          <p:cNvPr id="18" name="Rectangle 17"/>
          <p:cNvSpPr/>
          <p:nvPr/>
        </p:nvSpPr>
        <p:spPr>
          <a:xfrm>
            <a:off x="985520" y="50863"/>
            <a:ext cx="10212112" cy="757079"/>
          </a:xfrm>
          <a:prstGeom prst="rect">
            <a:avLst/>
          </a:prstGeom>
          <a:gradFill>
            <a:gsLst>
              <a:gs pos="0">
                <a:schemeClr val="accent4">
                  <a:lumMod val="60000"/>
                  <a:lumOff val="40000"/>
                </a:schemeClr>
              </a:gs>
              <a:gs pos="31000">
                <a:schemeClr val="accent6">
                  <a:lumMod val="60000"/>
                  <a:lumOff val="40000"/>
                </a:schemeClr>
              </a:gs>
              <a:gs pos="65000">
                <a:schemeClr val="accent1">
                  <a:lumMod val="60000"/>
                  <a:lumOff val="40000"/>
                </a:schemeClr>
              </a:gs>
              <a:gs pos="95000">
                <a:schemeClr val="bg2">
                  <a:lumMod val="50000"/>
                </a:schemeClr>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400" b="1" i="1" dirty="0">
                <a:ln>
                  <a:solidFill>
                    <a:sysClr val="windowText" lastClr="000000"/>
                  </a:solidFill>
                </a:ln>
                <a:solidFill>
                  <a:srgbClr val="FF9900"/>
                </a:solidFill>
                <a:latin typeface="Comic Sans MS" panose="030F0702030302020204" pitchFamily="66" charset="0"/>
              </a:rPr>
              <a:t>The </a:t>
            </a:r>
            <a:r>
              <a:rPr lang="en-CA" sz="4400" b="1" i="1" dirty="0">
                <a:ln>
                  <a:solidFill>
                    <a:sysClr val="windowText" lastClr="000000"/>
                  </a:solidFill>
                </a:ln>
                <a:solidFill>
                  <a:srgbClr val="66FF33"/>
                </a:solidFill>
                <a:latin typeface="Comic Sans MS" panose="030F0702030302020204" pitchFamily="66" charset="0"/>
              </a:rPr>
              <a:t>Observation						</a:t>
            </a:r>
            <a:endParaRPr lang="en-CA" sz="3200" b="1" i="1" dirty="0">
              <a:ln>
                <a:solidFill>
                  <a:sysClr val="windowText" lastClr="000000"/>
                </a:solidFill>
              </a:ln>
              <a:solidFill>
                <a:srgbClr val="0000FF"/>
              </a:solidFill>
              <a:latin typeface="Comic Sans MS" panose="030F0702030302020204" pitchFamily="66" charset="0"/>
            </a:endParaRPr>
          </a:p>
        </p:txBody>
      </p:sp>
      <p:sp>
        <p:nvSpPr>
          <p:cNvPr id="25" name="Rectangle 24"/>
          <p:cNvSpPr/>
          <p:nvPr/>
        </p:nvSpPr>
        <p:spPr>
          <a:xfrm>
            <a:off x="6733602" y="3449751"/>
            <a:ext cx="2446204" cy="631372"/>
          </a:xfrm>
          <a:prstGeom prst="rect">
            <a:avLst/>
          </a:prstGeom>
          <a:solidFill>
            <a:schemeClr val="bg1">
              <a:lumMod val="9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Tishri 10 </a:t>
            </a:r>
            <a:r>
              <a:rPr lang="en-CA" sz="3200" b="1" dirty="0">
                <a:solidFill>
                  <a:srgbClr val="0000FF"/>
                </a:solidFill>
              </a:rPr>
              <a:t>A/S</a:t>
            </a:r>
            <a:endParaRPr lang="en-CA" sz="3200" b="1" i="1" dirty="0">
              <a:ln w="12700">
                <a:solidFill>
                  <a:srgbClr val="0000FF"/>
                </a:solidFill>
              </a:ln>
              <a:solidFill>
                <a:srgbClr val="0000FF"/>
              </a:solidFill>
            </a:endParaRPr>
          </a:p>
        </p:txBody>
      </p:sp>
      <p:sp>
        <p:nvSpPr>
          <p:cNvPr id="27" name="Rectangle 26"/>
          <p:cNvSpPr/>
          <p:nvPr/>
        </p:nvSpPr>
        <p:spPr>
          <a:xfrm>
            <a:off x="9432176" y="3465901"/>
            <a:ext cx="2446204" cy="614609"/>
          </a:xfrm>
          <a:prstGeom prst="rect">
            <a:avLst/>
          </a:prstGeom>
          <a:solidFill>
            <a:schemeClr val="tx1">
              <a:lumMod val="75000"/>
              <a:lumOff val="25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a:t> </a:t>
            </a:r>
            <a:r>
              <a:rPr lang="en-CA" sz="3200" b="1" dirty="0">
                <a:ln>
                  <a:solidFill>
                    <a:srgbClr val="CC00CC"/>
                  </a:solidFill>
                </a:ln>
              </a:rPr>
              <a:t>Tishri 10 </a:t>
            </a:r>
            <a:r>
              <a:rPr lang="en-CA" sz="3200" b="1" dirty="0">
                <a:ln>
                  <a:solidFill>
                    <a:srgbClr val="CC00CC"/>
                  </a:solidFill>
                </a:ln>
                <a:solidFill>
                  <a:srgbClr val="95F1FD"/>
                </a:solidFill>
              </a:rPr>
              <a:t>A/S</a:t>
            </a:r>
            <a:r>
              <a:rPr lang="en-CA" sz="3200" b="1" dirty="0">
                <a:ln>
                  <a:solidFill>
                    <a:srgbClr val="CC00CC"/>
                  </a:solidFill>
                </a:ln>
              </a:rPr>
              <a:t> </a:t>
            </a:r>
          </a:p>
        </p:txBody>
      </p:sp>
      <p:sp>
        <p:nvSpPr>
          <p:cNvPr id="29" name="Rectangle 28"/>
          <p:cNvSpPr/>
          <p:nvPr/>
        </p:nvSpPr>
        <p:spPr>
          <a:xfrm>
            <a:off x="9224752" y="3449619"/>
            <a:ext cx="193568" cy="640830"/>
          </a:xfrm>
          <a:prstGeom prst="rect">
            <a:avLst/>
          </a:prstGeom>
          <a:gradFill>
            <a:gsLst>
              <a:gs pos="41000">
                <a:srgbClr val="95F1FD">
                  <a:alpha val="88000"/>
                </a:srgbClr>
              </a:gs>
              <a:gs pos="62000">
                <a:schemeClr val="bg1">
                  <a:lumMod val="50000"/>
                </a:schemeClr>
              </a:gs>
            </a:gsLst>
            <a:lin ang="600000" scaled="0"/>
          </a:gradFill>
          <a:ln w="190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p:nvPr/>
        </p:nvCxnSpPr>
        <p:spPr>
          <a:xfrm flipH="1" flipV="1">
            <a:off x="6502863" y="2681253"/>
            <a:ext cx="7431" cy="1439873"/>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49352" y="3466208"/>
            <a:ext cx="163507" cy="639225"/>
          </a:xfrm>
          <a:prstGeom prst="rect">
            <a:avLst/>
          </a:prstGeom>
          <a:gradFill>
            <a:gsLst>
              <a:gs pos="41000">
                <a:srgbClr val="95F1FD"/>
              </a:gs>
              <a:gs pos="62000">
                <a:schemeClr val="bg1">
                  <a:lumMod val="50000"/>
                </a:schemeClr>
              </a:gs>
            </a:gsLst>
            <a:lin ang="10200000" scaled="0"/>
          </a:gradFill>
          <a:ln w="28575">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flipH="1" flipV="1">
            <a:off x="6723529" y="3307976"/>
            <a:ext cx="14088" cy="81315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35195" y="2984791"/>
            <a:ext cx="917125" cy="39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b="1" dirty="0">
                <a:solidFill>
                  <a:srgbClr val="FF9900"/>
                </a:solidFill>
              </a:rPr>
              <a:t>Sunrise</a:t>
            </a:r>
          </a:p>
        </p:txBody>
      </p:sp>
      <p:sp>
        <p:nvSpPr>
          <p:cNvPr id="41" name="Rectangle 40"/>
          <p:cNvSpPr/>
          <p:nvPr/>
        </p:nvSpPr>
        <p:spPr>
          <a:xfrm>
            <a:off x="8506639" y="28947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45" name="Curved Down Arrow 44"/>
          <p:cNvSpPr/>
          <p:nvPr/>
        </p:nvSpPr>
        <p:spPr>
          <a:xfrm>
            <a:off x="6388624" y="1133484"/>
            <a:ext cx="5892799" cy="1584162"/>
          </a:xfrm>
          <a:prstGeom prst="curvedDownArrow">
            <a:avLst>
              <a:gd name="adj1" fmla="val 15283"/>
              <a:gd name="adj2" fmla="val 59541"/>
              <a:gd name="adj3" fmla="val 37425"/>
            </a:avLst>
          </a:prstGeom>
          <a:gradFill>
            <a:gsLst>
              <a:gs pos="49000">
                <a:srgbClr val="00CC00"/>
              </a:gs>
              <a:gs pos="3000">
                <a:srgbClr val="FFFF00">
                  <a:lumMod val="77000"/>
                  <a:lumOff val="23000"/>
                </a:srgbClr>
              </a:gs>
              <a:gs pos="93000">
                <a:srgbClr val="FF00FF">
                  <a:lumMod val="69000"/>
                  <a:lumOff val="31000"/>
                </a:srgbClr>
              </a:gs>
            </a:gsLst>
            <a:lin ang="0" scaled="0"/>
          </a:gradFill>
          <a:ln w="38100">
            <a:solidFill>
              <a:srgbClr val="00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1" name="Rectangle 50"/>
          <p:cNvSpPr/>
          <p:nvPr/>
        </p:nvSpPr>
        <p:spPr>
          <a:xfrm>
            <a:off x="5832243" y="231447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19" name="Straight Connector 18"/>
          <p:cNvCxnSpPr/>
          <p:nvPr/>
        </p:nvCxnSpPr>
        <p:spPr>
          <a:xfrm flipV="1">
            <a:off x="3847566" y="3307977"/>
            <a:ext cx="1772" cy="948789"/>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02113" y="3465901"/>
            <a:ext cx="178397" cy="640830"/>
          </a:xfrm>
          <a:prstGeom prst="rect">
            <a:avLst/>
          </a:prstGeom>
          <a:gradFill>
            <a:gsLst>
              <a:gs pos="41000">
                <a:srgbClr val="95F1FD">
                  <a:alpha val="88000"/>
                </a:srgbClr>
              </a:gs>
              <a:gs pos="62000">
                <a:schemeClr val="bg1">
                  <a:lumMod val="50000"/>
                </a:schemeClr>
              </a:gs>
            </a:gsLst>
            <a:lin ang="600000" scaled="0"/>
          </a:gradFill>
          <a:ln>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388626" y="2782371"/>
            <a:ext cx="220978" cy="1402244"/>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1030007" y="2147761"/>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a:ln>
                  <a:solidFill>
                    <a:srgbClr val="FF00FF"/>
                  </a:solidFill>
                </a:ln>
                <a:solidFill>
                  <a:srgbClr val="FFFF00"/>
                </a:solidFill>
              </a:rPr>
              <a:t>Dawn</a:t>
            </a:r>
          </a:p>
        </p:txBody>
      </p:sp>
      <p:cxnSp>
        <p:nvCxnSpPr>
          <p:cNvPr id="34" name="Straight Connector 33"/>
          <p:cNvCxnSpPr/>
          <p:nvPr/>
        </p:nvCxnSpPr>
        <p:spPr>
          <a:xfrm flipH="1" flipV="1">
            <a:off x="11924590" y="2782370"/>
            <a:ext cx="1732" cy="133364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235739" y="2924754"/>
            <a:ext cx="1223923" cy="49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000" dirty="0">
                <a:ln>
                  <a:solidFill>
                    <a:srgbClr val="FF00FF"/>
                  </a:solidFill>
                </a:ln>
                <a:solidFill>
                  <a:schemeClr val="tx1"/>
                </a:solidFill>
              </a:rPr>
              <a:t>Sunset</a:t>
            </a:r>
          </a:p>
        </p:txBody>
      </p:sp>
      <p:sp>
        <p:nvSpPr>
          <p:cNvPr id="37" name="Rectangle 36"/>
          <p:cNvSpPr/>
          <p:nvPr/>
        </p:nvSpPr>
        <p:spPr>
          <a:xfrm>
            <a:off x="7102007" y="1855469"/>
            <a:ext cx="3955467" cy="1109708"/>
          </a:xfrm>
          <a:prstGeom prst="rect">
            <a:avLst/>
          </a:prstGeom>
          <a:solidFill>
            <a:srgbClr val="FFCCFF"/>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solidFill>
                  <a:schemeClr val="tx1"/>
                </a:solidFill>
              </a:rPr>
              <a:t>24 hours </a:t>
            </a:r>
            <a:r>
              <a:rPr lang="en-CA" sz="3200" b="1" u="sng" dirty="0">
                <a:solidFill>
                  <a:schemeClr val="tx1"/>
                </a:solidFill>
              </a:rPr>
              <a:t>ONLY</a:t>
            </a:r>
            <a:r>
              <a:rPr lang="en-CA" sz="3200" dirty="0">
                <a:solidFill>
                  <a:schemeClr val="tx1"/>
                </a:solidFill>
              </a:rPr>
              <a:t> of </a:t>
            </a:r>
            <a:r>
              <a:rPr lang="en-CA" sz="3200" b="1" dirty="0">
                <a:solidFill>
                  <a:srgbClr val="0000FF"/>
                </a:solidFill>
              </a:rPr>
              <a:t>Atonement Shabbath!</a:t>
            </a:r>
          </a:p>
        </p:txBody>
      </p:sp>
      <p:sp>
        <p:nvSpPr>
          <p:cNvPr id="40" name="Rounded Rectangle 39"/>
          <p:cNvSpPr/>
          <p:nvPr/>
        </p:nvSpPr>
        <p:spPr>
          <a:xfrm>
            <a:off x="11817531" y="2749006"/>
            <a:ext cx="226608" cy="1419616"/>
          </a:xfrm>
          <a:prstGeom prst="roundRect">
            <a:avLst/>
          </a:prstGeom>
          <a:no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urved Down Arrow 37"/>
          <p:cNvSpPr/>
          <p:nvPr/>
        </p:nvSpPr>
        <p:spPr>
          <a:xfrm flipV="1">
            <a:off x="3861101" y="4288037"/>
            <a:ext cx="6128719" cy="1528638"/>
          </a:xfrm>
          <a:prstGeom prst="curvedDownArrow">
            <a:avLst>
              <a:gd name="adj1" fmla="val 15283"/>
              <a:gd name="adj2" fmla="val 86448"/>
              <a:gd name="adj3" fmla="val 33475"/>
            </a:avLst>
          </a:prstGeom>
          <a:gradFill>
            <a:gsLst>
              <a:gs pos="18000">
                <a:srgbClr val="00CC00"/>
              </a:gs>
              <a:gs pos="51000">
                <a:srgbClr val="FFFF00">
                  <a:lumMod val="77000"/>
                  <a:lumOff val="23000"/>
                </a:srgbClr>
              </a:gs>
              <a:gs pos="88000">
                <a:srgbClr val="FF00FF">
                  <a:lumMod val="69000"/>
                  <a:lumOff val="31000"/>
                </a:srgbClr>
              </a:gs>
            </a:gsLst>
            <a:lin ang="0" scaled="0"/>
          </a:gradFill>
          <a:ln w="38100">
            <a:solidFill>
              <a:srgbClr val="0000FF"/>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13"/>
          <p:cNvSpPr/>
          <p:nvPr/>
        </p:nvSpPr>
        <p:spPr>
          <a:xfrm>
            <a:off x="182696" y="922304"/>
            <a:ext cx="6195244" cy="1394528"/>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rgbClr val="0000FF"/>
                </a:solidFill>
                <a:latin typeface="Arial Black" panose="020B0A04020102020204" pitchFamily="34" charset="0"/>
              </a:rPr>
              <a:t>Torah</a:t>
            </a:r>
            <a:r>
              <a:rPr lang="en-CA" sz="2800" b="1" dirty="0">
                <a:solidFill>
                  <a:srgbClr val="0000FF"/>
                </a:solidFill>
              </a:rPr>
              <a:t> –</a:t>
            </a:r>
            <a:br>
              <a:rPr lang="en-CA" sz="2800" dirty="0">
                <a:solidFill>
                  <a:schemeClr val="tx1"/>
                </a:solidFill>
              </a:rPr>
            </a:br>
            <a:r>
              <a:rPr lang="en-CA" sz="2800" dirty="0">
                <a:solidFill>
                  <a:schemeClr val="tx1"/>
                </a:solidFill>
              </a:rPr>
              <a:t>Theme Observation – Evening to Evening</a:t>
            </a:r>
            <a:br>
              <a:rPr lang="en-CA" sz="2800" dirty="0">
                <a:solidFill>
                  <a:schemeClr val="tx1"/>
                </a:solidFill>
              </a:rPr>
            </a:br>
            <a:endParaRPr lang="en-CA" sz="2800" dirty="0">
              <a:solidFill>
                <a:srgbClr val="0000FF"/>
              </a:solidFill>
            </a:endParaRPr>
          </a:p>
        </p:txBody>
      </p:sp>
      <p:sp>
        <p:nvSpPr>
          <p:cNvPr id="4" name="Rectangle 3"/>
          <p:cNvSpPr/>
          <p:nvPr/>
        </p:nvSpPr>
        <p:spPr>
          <a:xfrm>
            <a:off x="325572" y="1831495"/>
            <a:ext cx="5913303" cy="445135"/>
          </a:xfrm>
          <a:prstGeom prst="rect">
            <a:avLst/>
          </a:prstGeom>
          <a:noFill/>
          <a:ln w="38100">
            <a:solidFill>
              <a:srgbClr val="FF99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Atonement Shabbath – </a:t>
            </a:r>
            <a:r>
              <a:rPr lang="en-CA" sz="2800" b="1" dirty="0">
                <a:solidFill>
                  <a:srgbClr val="0000FF"/>
                </a:solidFill>
                <a:effectLst>
                  <a:glow rad="127000">
                    <a:srgbClr val="FF9900"/>
                  </a:glow>
                </a:effectLst>
              </a:rPr>
              <a:t>Dawn to Dawn</a:t>
            </a:r>
          </a:p>
        </p:txBody>
      </p:sp>
      <p:sp>
        <p:nvSpPr>
          <p:cNvPr id="15" name="Rectangle 14"/>
          <p:cNvSpPr/>
          <p:nvPr/>
        </p:nvSpPr>
        <p:spPr>
          <a:xfrm>
            <a:off x="5952565" y="77382"/>
            <a:ext cx="5077442" cy="699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4400" b="1" i="1" dirty="0">
                <a:ln>
                  <a:solidFill>
                    <a:sysClr val="windowText" lastClr="000000"/>
                  </a:solidFill>
                </a:ln>
                <a:solidFill>
                  <a:srgbClr val="FF9900"/>
                </a:solidFill>
                <a:latin typeface="Comic Sans MS" panose="030F0702030302020204" pitchFamily="66" charset="0"/>
              </a:rPr>
              <a:t>&amp; The </a:t>
            </a:r>
            <a:r>
              <a:rPr lang="en-CA" sz="4400" b="1" i="1" dirty="0">
                <a:ln>
                  <a:solidFill>
                    <a:sysClr val="windowText" lastClr="000000"/>
                  </a:solidFill>
                </a:ln>
                <a:solidFill>
                  <a:srgbClr val="0000FF"/>
                </a:solidFill>
                <a:latin typeface="Comic Sans MS" panose="030F0702030302020204" pitchFamily="66" charset="0"/>
              </a:rPr>
              <a:t>Shabbath!</a:t>
            </a:r>
            <a:endParaRPr lang="en-CA" sz="3200" b="1" i="1" dirty="0">
              <a:ln>
                <a:solidFill>
                  <a:sysClr val="windowText" lastClr="000000"/>
                </a:solidFill>
              </a:ln>
              <a:solidFill>
                <a:srgbClr val="0000FF"/>
              </a:solidFill>
              <a:latin typeface="Comic Sans MS" panose="030F0702030302020204" pitchFamily="66" charset="0"/>
            </a:endParaRPr>
          </a:p>
        </p:txBody>
      </p:sp>
      <p:cxnSp>
        <p:nvCxnSpPr>
          <p:cNvPr id="28" name="Straight Connector 27"/>
          <p:cNvCxnSpPr/>
          <p:nvPr/>
        </p:nvCxnSpPr>
        <p:spPr>
          <a:xfrm flipV="1">
            <a:off x="9201207" y="3266984"/>
            <a:ext cx="4937" cy="989782"/>
          </a:xfrm>
          <a:prstGeom prst="line">
            <a:avLst/>
          </a:prstGeom>
          <a:ln w="76200">
            <a:solidFill>
              <a:srgbClr val="FFC000"/>
            </a:solidFill>
          </a:ln>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630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22" presetClass="entr" presetSubtype="8" repeatCount="2000" fill="hold" grpId="0" nodeType="withEffect">
                                  <p:stCondLst>
                                    <p:cond delay="2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3000"/>
                                        <p:tgtEl>
                                          <p:spTgt spid="38"/>
                                        </p:tgtEl>
                                      </p:cBhvr>
                                    </p:animEffect>
                                  </p:childTnLst>
                                </p:cTn>
                              </p:par>
                              <p:par>
                                <p:cTn id="11" presetID="6" presetClass="entr" presetSubtype="16" fill="hold" grpId="0" nodeType="withEffect">
                                  <p:stCondLst>
                                    <p:cond delay="425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225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25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repeatCount="5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8)">
                                      <p:cBhvr>
                                        <p:cTn id="28" dur="1000"/>
                                        <p:tgtEl>
                                          <p:spTgt spid="7"/>
                                        </p:tgtEl>
                                      </p:cBhvr>
                                    </p:animEffect>
                                  </p:childTnLst>
                                </p:cTn>
                              </p:par>
                              <p:par>
                                <p:cTn id="29" presetID="21" presetClass="entr" presetSubtype="8" repeatCount="500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1000"/>
                                        <p:tgtEl>
                                          <p:spTgt spid="40"/>
                                        </p:tgtEl>
                                      </p:cBhvr>
                                    </p:animEffect>
                                  </p:childTnLst>
                                </p:cTn>
                              </p:par>
                              <p:par>
                                <p:cTn id="32" presetID="22" presetClass="entr" presetSubtype="8" repeatCount="2000" fill="hold" grpId="0" nodeType="withEffect">
                                  <p:stCondLst>
                                    <p:cond delay="550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3000"/>
                                        <p:tgtEl>
                                          <p:spTgt spid="45"/>
                                        </p:tgtEl>
                                      </p:cBhvr>
                                    </p:animEffect>
                                  </p:childTnLst>
                                </p:cTn>
                              </p:par>
                              <p:par>
                                <p:cTn id="35" presetID="31" presetClass="entr" presetSubtype="0" fill="hold" grpId="0" nodeType="withEffect">
                                  <p:stCondLst>
                                    <p:cond delay="450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500" fill="hold"/>
                                        <p:tgtEl>
                                          <p:spTgt spid="37"/>
                                        </p:tgtEl>
                                        <p:attrNameLst>
                                          <p:attrName>ppt_w</p:attrName>
                                        </p:attrNameLst>
                                      </p:cBhvr>
                                      <p:tavLst>
                                        <p:tav tm="0">
                                          <p:val>
                                            <p:fltVal val="0"/>
                                          </p:val>
                                        </p:tav>
                                        <p:tav tm="100000">
                                          <p:val>
                                            <p:strVal val="#ppt_w"/>
                                          </p:val>
                                        </p:tav>
                                      </p:tavLst>
                                    </p:anim>
                                    <p:anim calcmode="lin" valueType="num">
                                      <p:cBhvr>
                                        <p:cTn id="38" dur="1500" fill="hold"/>
                                        <p:tgtEl>
                                          <p:spTgt spid="37"/>
                                        </p:tgtEl>
                                        <p:attrNameLst>
                                          <p:attrName>ppt_h</p:attrName>
                                        </p:attrNameLst>
                                      </p:cBhvr>
                                      <p:tavLst>
                                        <p:tav tm="0">
                                          <p:val>
                                            <p:fltVal val="0"/>
                                          </p:val>
                                        </p:tav>
                                        <p:tav tm="100000">
                                          <p:val>
                                            <p:strVal val="#ppt_h"/>
                                          </p:val>
                                        </p:tav>
                                      </p:tavLst>
                                    </p:anim>
                                    <p:anim calcmode="lin" valueType="num">
                                      <p:cBhvr>
                                        <p:cTn id="39" dur="1500" fill="hold"/>
                                        <p:tgtEl>
                                          <p:spTgt spid="37"/>
                                        </p:tgtEl>
                                        <p:attrNameLst>
                                          <p:attrName>style.rotation</p:attrName>
                                        </p:attrNameLst>
                                      </p:cBhvr>
                                      <p:tavLst>
                                        <p:tav tm="0">
                                          <p:val>
                                            <p:fltVal val="90"/>
                                          </p:val>
                                        </p:tav>
                                        <p:tav tm="100000">
                                          <p:val>
                                            <p:fltVal val="0"/>
                                          </p:val>
                                        </p:tav>
                                      </p:tavLst>
                                    </p:anim>
                                    <p:animEffect transition="in" filter="fade">
                                      <p:cBhvr>
                                        <p:cTn id="40"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7" grpId="0" animBg="1"/>
      <p:bldP spid="37" grpId="0" animBg="1"/>
      <p:bldP spid="40" grpId="0" animBg="1"/>
      <p:bldP spid="38" grpId="0" animBg="1"/>
      <p:bldP spid="14" grpId="0" animBg="1"/>
      <p:bldP spid="4" grpId="0" animBg="1"/>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5040" y="-4743067"/>
            <a:ext cx="7657408" cy="4131285"/>
          </a:xfrm>
        </p:spPr>
        <p:txBody>
          <a:bodyPr>
            <a:normAutofit/>
            <a:scene3d>
              <a:camera prst="orthographicFront"/>
              <a:lightRig rig="threePt" dir="t"/>
            </a:scene3d>
            <a:sp3d extrusionH="57150">
              <a:bevelT h="25400" prst="softRound"/>
            </a:sp3d>
          </a:bodyPr>
          <a:lstStyle/>
          <a:p>
            <a:pPr marL="0" indent="0" algn="ctr">
              <a:lnSpc>
                <a:spcPct val="100000"/>
              </a:lnSpc>
              <a:buNone/>
            </a:pPr>
            <a:r>
              <a:rPr lang="en-US" sz="54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Matura MT Script Capitals" pitchFamily="66" charset="0"/>
              </a:rPr>
              <a:t>Have you noticed there are 2 things to understand about this Day of Atonement Study?</a:t>
            </a:r>
            <a:endParaRPr lang="en-US"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2"/>
          </p:nvPr>
        </p:nvSpPr>
        <p:spPr/>
        <p:txBody>
          <a:bodyPr/>
          <a:lstStyle/>
          <a:p>
            <a:fld id="{0FAB87E4-7748-4117-92E5-790DAABEC644}" type="slidenum">
              <a:rPr lang="en-US" smtClean="0"/>
              <a:pPr/>
              <a:t>56</a:t>
            </a:fld>
            <a:endParaRPr lang="en-US" dirty="0"/>
          </a:p>
        </p:txBody>
      </p:sp>
      <p:pic>
        <p:nvPicPr>
          <p:cNvPr id="1026" name="Picture 2" descr="F:\Art on Desktop - 1\All white man clip art\yellow-blue smiley faces\yellow smiley face - right 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716" y="-1346959"/>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Art on Desktop - 1\All white man clip art\3d white people\3d high five p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2588" y="594473"/>
            <a:ext cx="317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t on Desktop - 1\All white man clip art\3d white people\3d people light went on 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5815" y="-474551"/>
            <a:ext cx="3175001" cy="3175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Art on Desktop - 1\All white man clip art\3d white people\3d y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8924" y="7366374"/>
            <a:ext cx="33909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rt on Desktop - 1\All white man clip art\3d white people\color people conflict solu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8935" y="938324"/>
            <a:ext cx="548005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51753" y="6654899"/>
            <a:ext cx="11489205" cy="1200329"/>
          </a:xfrm>
          <a:prstGeom prst="rect">
            <a:avLst/>
          </a:prstGeom>
          <a:noFill/>
        </p:spPr>
        <p:txBody>
          <a:bodyPr wrap="square" lIns="91440" tIns="45720" rIns="91440" bIns="45720">
            <a:sp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Next, we will be examining every segment of verse 32 for a complete understanding of the </a:t>
            </a:r>
            <a:r>
              <a:rPr lang="en-US"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true</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context of this verse.</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170" name="Picture 2" descr="F:\Art on Desktop - 1\All white man clip art\3d white people\3d white board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00625" y="-513521"/>
            <a:ext cx="5988359" cy="6974450"/>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pic>
        <p:nvPicPr>
          <p:cNvPr id="7175" name="Picture 7" descr="F:\Art on Desktop - 1\All white man clip art\3d white people\notebook 3d 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004" y="1567806"/>
            <a:ext cx="6410702" cy="47958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Art on Desktop - 1\All white man clip art\3d white people\Decisions gold arrows png.png"/>
          <p:cNvPicPr>
            <a:picLocks noChangeAspect="1" noChangeArrowheads="1"/>
          </p:cNvPicPr>
          <p:nvPr/>
        </p:nvPicPr>
        <p:blipFill rotWithShape="1">
          <a:blip r:embed="rId9">
            <a:extLst>
              <a:ext uri="{28A0092B-C50C-407E-A947-70E740481C1C}">
                <a14:useLocalDpi xmlns:a14="http://schemas.microsoft.com/office/drawing/2010/main" val="0"/>
              </a:ext>
            </a:extLst>
          </a:blip>
          <a:srcRect l="-157" t="58252" r="-6455" b="-4119"/>
          <a:stretch/>
        </p:blipFill>
        <p:spPr bwMode="auto">
          <a:xfrm>
            <a:off x="2880995" y="-372862"/>
            <a:ext cx="6067696" cy="2956851"/>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119612" y="-32087"/>
            <a:ext cx="3839366" cy="1650880"/>
          </a:xfrm>
          <a:prstGeom prst="rect">
            <a:avLst/>
          </a:prstGeom>
        </p:spPr>
        <p:txBody>
          <a:bodyPr>
            <a:noAutofit/>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Have you </a:t>
            </a:r>
            <a:b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48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noticed … </a:t>
            </a:r>
            <a:endParaRPr lang="en-US" sz="24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2" name="Content Placeholder 2"/>
          <p:cNvSpPr txBox="1">
            <a:spLocks/>
          </p:cNvSpPr>
          <p:nvPr/>
        </p:nvSpPr>
        <p:spPr>
          <a:xfrm>
            <a:off x="4572001" y="5146526"/>
            <a:ext cx="7325350" cy="1605358"/>
          </a:xfrm>
          <a:prstGeom prst="rect">
            <a:avLst/>
          </a:prstGeom>
        </p:spPr>
        <p:txBody>
          <a:bodyPr>
            <a:normAutofit lnSpcReduction="10000"/>
            <a:scene3d>
              <a:camera prst="orthographicFront"/>
              <a:lightRig rig="threePt" dir="t"/>
            </a:scene3d>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 there are 2 things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to understand about </a:t>
            </a:r>
            <a:b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br>
            <a:r>
              <a:rPr lang="en-US" sz="3500" b="1" dirty="0">
                <a:ln w="190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r="100000" b="100000"/>
                  </a:path>
                  <a:tileRect l="-100000" t="-100000"/>
                </a:gradFill>
                <a:effectLst>
                  <a:innerShdw blurRad="69850" dist="43180" dir="5400000">
                    <a:srgbClr val="000000">
                      <a:alpha val="65000"/>
                    </a:srgbClr>
                  </a:innerShdw>
                </a:effectLst>
                <a:latin typeface="Rockwell" pitchFamily="18" charset="0"/>
              </a:rPr>
              <a:t>this Day of Atonement Study?</a:t>
            </a:r>
            <a:endParaRPr lang="en-US" sz="3500" b="1" dirty="0">
              <a:ln w="1905">
                <a:solidFill>
                  <a:srgbClr val="002060"/>
                </a:solidFill>
              </a:ln>
              <a:gradFill>
                <a:gsLst>
                  <a:gs pos="0">
                    <a:srgbClr val="FFF200"/>
                  </a:gs>
                  <a:gs pos="45000">
                    <a:srgbClr val="FF7A00"/>
                  </a:gs>
                  <a:gs pos="70000">
                    <a:srgbClr val="FF0300"/>
                  </a:gs>
                  <a:gs pos="100000">
                    <a:srgbClr val="4D0808"/>
                  </a:gs>
                </a:gsLst>
                <a:lin ang="5400000" scaled="0"/>
              </a:gradFill>
              <a:effectLst>
                <a:innerShdw blurRad="69850" dist="43180" dir="5400000">
                  <a:srgbClr val="000000">
                    <a:alpha val="65000"/>
                  </a:srgbClr>
                </a:innerShdw>
              </a:effectLst>
              <a:latin typeface="Rockwell" pitchFamily="18" charset="0"/>
            </a:endParaRPr>
          </a:p>
        </p:txBody>
      </p:sp>
      <p:sp>
        <p:nvSpPr>
          <p:cNvPr id="23" name="Rectangle 22"/>
          <p:cNvSpPr/>
          <p:nvPr/>
        </p:nvSpPr>
        <p:spPr>
          <a:xfrm>
            <a:off x="1136071" y="2084988"/>
            <a:ext cx="3823854" cy="3785652"/>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affliction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celebration</a:t>
            </a:r>
            <a:r>
              <a:rPr lang="en-US" sz="4000" b="1"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from the </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9 to </a:t>
            </a:r>
            <a:r>
              <a:rPr lang="en-US" sz="4000" b="1" u="sng" cap="none" spc="0" dirty="0">
                <a:ln w="1905">
                  <a:solidFill>
                    <a:schemeClr val="accent2">
                      <a:lumMod val="50000"/>
                    </a:schemeClr>
                  </a:solidFill>
                </a:ln>
                <a:solidFill>
                  <a:schemeClr val="accent2">
                    <a:lumMod val="50000"/>
                  </a:schemeClr>
                </a:solidFill>
                <a:effectLst>
                  <a:innerShdw blurRad="69850" dist="43180" dir="5400000">
                    <a:srgbClr val="000000">
                      <a:alpha val="65000"/>
                    </a:srgbClr>
                  </a:innerShdw>
                </a:effectLst>
                <a:latin typeface="Brush Script MT" pitchFamily="66" charset="0"/>
              </a:rPr>
              <a:t>even</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a:t>
            </a:r>
          </a:p>
        </p:txBody>
      </p:sp>
      <p:sp>
        <p:nvSpPr>
          <p:cNvPr id="24" name="Rectangle 23"/>
          <p:cNvSpPr/>
          <p:nvPr/>
        </p:nvSpPr>
        <p:spPr>
          <a:xfrm>
            <a:off x="6594767" y="2149240"/>
            <a:ext cx="4737462" cy="255454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24 hour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solemn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a:t>
            </a:r>
            <a:r>
              <a:rPr lang="en-US" sz="4000" b="1" u="sng"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observat</a:t>
            </a:r>
            <a:r>
              <a:rPr lang="en-US" sz="4000" b="1" u="sng"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ion</a:t>
            </a:r>
            <a:r>
              <a:rPr lang="en-US" sz="4000" b="1" cap="none" spc="0" dirty="0">
                <a:ln w="1905">
                  <a:solidFill>
                    <a:schemeClr val="accent2">
                      <a:lumMod val="50000"/>
                    </a:schemeClr>
                  </a:solidFill>
                </a:ln>
                <a:solidFill>
                  <a:srgbClr val="00B0F0"/>
                </a:solidFill>
                <a:effectLst>
                  <a:innerShdw blurRad="69850" dist="43180" dir="5400000">
                    <a:srgbClr val="000000">
                      <a:alpha val="65000"/>
                    </a:srgbClr>
                  </a:innerShdw>
                </a:effectLst>
                <a:latin typeface="Brush Script MT" pitchFamily="66" charset="0"/>
              </a:rPr>
              <a:t>” </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is from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the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10 </a:t>
            </a:r>
            <a:b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b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to </a:t>
            </a:r>
            <a:r>
              <a:rPr lang="en-US" sz="4000" b="1" u="sng" dirty="0">
                <a:ln w="1905">
                  <a:solidFill>
                    <a:schemeClr val="accent2">
                      <a:lumMod val="50000"/>
                    </a:schemeClr>
                  </a:solidFill>
                </a:ln>
                <a:solidFill>
                  <a:srgbClr val="FF3399"/>
                </a:solidFill>
                <a:effectLst>
                  <a:innerShdw blurRad="69850" dist="43180" dir="5400000">
                    <a:srgbClr val="000000">
                      <a:alpha val="65000"/>
                    </a:srgbClr>
                  </a:innerShdw>
                </a:effectLst>
                <a:latin typeface="Brush Script MT" pitchFamily="66" charset="0"/>
              </a:rPr>
              <a:t>dawn</a:t>
            </a:r>
            <a:r>
              <a:rPr lang="en-US" sz="40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 of Tishri 11.</a:t>
            </a:r>
          </a:p>
        </p:txBody>
      </p:sp>
    </p:spTree>
    <p:extLst>
      <p:ext uri="{BB962C8B-B14F-4D97-AF65-F5344CB8AC3E}">
        <p14:creationId xmlns:p14="http://schemas.microsoft.com/office/powerpoint/2010/main" val="618068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ipe(up)">
                                      <p:cBhvr>
                                        <p:cTn id="7" dur="2500"/>
                                        <p:tgtEl>
                                          <p:spTgt spid="7176"/>
                                        </p:tgtEl>
                                      </p:cBhvr>
                                    </p:animEffect>
                                  </p:childTnLst>
                                </p:cTn>
                              </p:par>
                            </p:childTnLst>
                          </p:cTn>
                        </p:par>
                        <p:par>
                          <p:cTn id="8" fill="hold">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up)">
                                      <p:cBhvr>
                                        <p:cTn id="18" dur="2500"/>
                                        <p:tgtEl>
                                          <p:spTgt spid="2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up)">
                                      <p:cBhvr>
                                        <p:cTn id="23" dur="2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solidFill>
                  <a:schemeClr val="bg1"/>
                </a:solidFill>
              </a:rPr>
              <a:pPr/>
              <a:t>57</a:t>
            </a:fld>
            <a:endParaRPr lang="en-US" dirty="0">
              <a:solidFill>
                <a:schemeClr val="bg1"/>
              </a:solidFill>
            </a:endParaRPr>
          </a:p>
        </p:txBody>
      </p:sp>
      <p:sp>
        <p:nvSpPr>
          <p:cNvPr id="3" name="Text Placeholder 2"/>
          <p:cNvSpPr txBox="1">
            <a:spLocks/>
          </p:cNvSpPr>
          <p:nvPr/>
        </p:nvSpPr>
        <p:spPr>
          <a:xfrm>
            <a:off x="7884589" y="3244910"/>
            <a:ext cx="4432269" cy="3033935"/>
          </a:xfrm>
          <a:prstGeom prst="rect">
            <a:avLst/>
          </a:prstGeom>
        </p:spPr>
        <p:txBody>
          <a:bodyPr>
            <a:scene3d>
              <a:camera prst="orthographicFront"/>
              <a:lightRig rig="threePt" dir="t"/>
            </a:scene3d>
            <a:sp3d extrusionH="57150">
              <a:bevelT w="57150" h="38100" prst="artDeco"/>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Gen 3:14, 17;  4:3;  7:4;</a:t>
            </a:r>
            <a:r>
              <a:rPr lang="en-CA" dirty="0"/>
              <a:t>/ </a:t>
            </a:r>
            <a:r>
              <a:rPr lang="en-CA" b="1" u="sng" dirty="0">
                <a:ln w="1905"/>
                <a:solidFill>
                  <a:srgbClr val="FF00FF"/>
                </a:solidFill>
                <a:effectLst>
                  <a:innerShdw blurRad="69850" dist="43180" dir="5400000">
                    <a:srgbClr val="000000">
                      <a:alpha val="65000"/>
                    </a:srgbClr>
                  </a:innerShdw>
                </a:effectLst>
              </a:rPr>
              <a:t>15:18</a:t>
            </a:r>
            <a:r>
              <a:rPr lang="en-CA" b="1" dirty="0">
                <a:ln w="1905"/>
                <a:solidFill>
                  <a:srgbClr val="FF00FF"/>
                </a:solidFill>
                <a:effectLst>
                  <a:innerShdw blurRad="69850" dist="43180" dir="5400000">
                    <a:srgbClr val="000000">
                      <a:alpha val="65000"/>
                    </a:srgbClr>
                  </a:innerShdw>
                </a:effectLst>
              </a:rPr>
              <a:t>;</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  26:8;  29:14; </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37:34;  40:4;  42:17;</a:t>
            </a:r>
          </a:p>
          <a:p>
            <a:r>
              <a:rPr lang="en-CA" dirty="0" err="1">
                <a:ln w="18415" cmpd="sng">
                  <a:solidFill>
                    <a:srgbClr val="FFFFFF"/>
                  </a:solidFill>
                  <a:prstDash val="solid"/>
                </a:ln>
                <a:solidFill>
                  <a:srgbClr val="FFFFFF"/>
                </a:solidFill>
                <a:effectLst>
                  <a:outerShdw blurRad="63500" dir="3600000" algn="tl" rotWithShape="0">
                    <a:srgbClr val="000000">
                      <a:alpha val="70000"/>
                    </a:srgbClr>
                  </a:outerShdw>
                </a:effectLst>
              </a:rPr>
              <a:t>Exo</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 12:18, 19;  14:30</a:t>
            </a:r>
          </a:p>
          <a:p>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Lev 13:50</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Let us not forget Gen 1 at Creation – </a:t>
            </a:r>
            <a:r>
              <a:rPr lang="en-CA" b="1" dirty="0">
                <a:ln w="1905"/>
                <a:solidFill>
                  <a:srgbClr val="00B0F0"/>
                </a:solidFill>
                <a:effectLst>
                  <a:innerShdw blurRad="69850" dist="43180" dir="5400000">
                    <a:srgbClr val="000000">
                      <a:alpha val="65000"/>
                    </a:srgbClr>
                  </a:innerShdw>
                </a:effectLst>
              </a:rPr>
              <a:t>Day,</a:t>
            </a:r>
            <a:r>
              <a:rPr lang="en-CA" dirty="0">
                <a:ln w="18415" cmpd="sng">
                  <a:solidFill>
                    <a:srgbClr val="FFFFFF"/>
                  </a:solidFill>
                  <a:prstDash val="solid"/>
                </a:ln>
                <a:solidFill>
                  <a:srgbClr val="FF00FF"/>
                </a:solidFill>
                <a:effectLst>
                  <a:outerShdw blurRad="63500" dir="3600000" algn="tl" rotWithShape="0">
                    <a:srgbClr val="000000">
                      <a:alpha val="70000"/>
                    </a:srgbClr>
                  </a:outerShdw>
                </a:effectLst>
              </a:rPr>
              <a:t> </a:t>
            </a: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1, 2, 3, etc.</a:t>
            </a:r>
          </a:p>
        </p:txBody>
      </p:sp>
      <p:sp>
        <p:nvSpPr>
          <p:cNvPr id="4" name="Rounded Rectangle 3"/>
          <p:cNvSpPr/>
          <p:nvPr/>
        </p:nvSpPr>
        <p:spPr>
          <a:xfrm>
            <a:off x="336202" y="155892"/>
            <a:ext cx="7789226" cy="1338455"/>
          </a:xfrm>
          <a:prstGeom prst="roundRect">
            <a:avLst/>
          </a:prstGeom>
          <a:solidFill>
            <a:schemeClr val="accent5">
              <a:lumMod val="20000"/>
              <a:lumOff val="80000"/>
              <a:alpha val="7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000" b="1" i="1" dirty="0">
                <a:ln>
                  <a:solidFill>
                    <a:srgbClr val="0000FF"/>
                  </a:solidFill>
                </a:ln>
                <a:solidFill>
                  <a:srgbClr val="CC66FF"/>
                </a:solidFill>
              </a:rPr>
              <a:t>Day, “</a:t>
            </a:r>
            <a:r>
              <a:rPr lang="en-CA" sz="3000" b="1" i="1" dirty="0">
                <a:ln>
                  <a:solidFill>
                    <a:srgbClr val="0000FF"/>
                  </a:solidFill>
                </a:ln>
                <a:solidFill>
                  <a:srgbClr val="CC66FF"/>
                </a:solidFill>
                <a:effectLst>
                  <a:glow rad="127000">
                    <a:srgbClr val="FFFF00"/>
                  </a:glow>
                </a:effectLst>
              </a:rPr>
              <a:t>Yowm</a:t>
            </a:r>
            <a:r>
              <a:rPr lang="en-CA" sz="3000" b="1" i="1" dirty="0">
                <a:ln>
                  <a:solidFill>
                    <a:srgbClr val="0000FF"/>
                  </a:solidFill>
                </a:ln>
                <a:solidFill>
                  <a:srgbClr val="CC66FF"/>
                </a:solidFill>
              </a:rPr>
              <a:t>” not only means the Light Season but it defines a </a:t>
            </a:r>
            <a:r>
              <a:rPr lang="en-CA" sz="3000" b="1" i="1" dirty="0">
                <a:ln>
                  <a:solidFill>
                    <a:srgbClr val="0000FF"/>
                  </a:solidFill>
                </a:ln>
                <a:solidFill>
                  <a:srgbClr val="CC66FF"/>
                </a:solidFill>
                <a:effectLst>
                  <a:glow rad="88900">
                    <a:srgbClr val="FF9900"/>
                  </a:glow>
                </a:effectLst>
              </a:rPr>
              <a:t>24 hour period </a:t>
            </a:r>
            <a:r>
              <a:rPr lang="en-CA" sz="3000" b="1" i="1" dirty="0">
                <a:ln>
                  <a:solidFill>
                    <a:srgbClr val="0000FF"/>
                  </a:solidFill>
                </a:ln>
                <a:solidFill>
                  <a:srgbClr val="CC66FF"/>
                </a:solidFill>
              </a:rPr>
              <a:t>also.  </a:t>
            </a:r>
            <a:r>
              <a:rPr lang="en-CA" sz="4400" b="1" i="1" dirty="0">
                <a:ln>
                  <a:solidFill>
                    <a:srgbClr val="0000FF"/>
                  </a:solidFill>
                </a:ln>
                <a:solidFill>
                  <a:srgbClr val="00FFFF"/>
                </a:solidFill>
              </a:rPr>
              <a:t>***</a:t>
            </a:r>
            <a:r>
              <a:rPr lang="en-CA" sz="3000" b="1" i="1" dirty="0">
                <a:ln>
                  <a:solidFill>
                    <a:srgbClr val="0000FF"/>
                  </a:solidFill>
                </a:ln>
                <a:solidFill>
                  <a:srgbClr val="CC66FF"/>
                </a:solidFill>
              </a:rPr>
              <a:t> </a:t>
            </a:r>
          </a:p>
        </p:txBody>
      </p:sp>
      <p:sp>
        <p:nvSpPr>
          <p:cNvPr id="6" name="Text Placeholder 2"/>
          <p:cNvSpPr txBox="1">
            <a:spLocks/>
          </p:cNvSpPr>
          <p:nvPr/>
        </p:nvSpPr>
        <p:spPr>
          <a:xfrm>
            <a:off x="162448" y="4294209"/>
            <a:ext cx="5578595" cy="2349166"/>
          </a:xfrm>
          <a:prstGeom prst="snip2DiagRect">
            <a:avLst/>
          </a:prstGeom>
          <a:gradFill>
            <a:gsLst>
              <a:gs pos="1000">
                <a:schemeClr val="dk1">
                  <a:satMod val="103000"/>
                  <a:lumMod val="102000"/>
                  <a:tint val="94000"/>
                  <a:alpha val="59000"/>
                </a:schemeClr>
              </a:gs>
              <a:gs pos="50000">
                <a:schemeClr val="dk1">
                  <a:satMod val="110000"/>
                  <a:lumMod val="100000"/>
                  <a:shade val="100000"/>
                  <a:alpha val="27000"/>
                </a:schemeClr>
              </a:gs>
              <a:gs pos="100000">
                <a:schemeClr val="dk1">
                  <a:lumMod val="99000"/>
                  <a:satMod val="120000"/>
                  <a:shade val="78000"/>
                  <a:alpha val="8000"/>
                </a:schemeClr>
              </a:gs>
            </a:gsLst>
          </a:gradFill>
          <a:ln w="57150">
            <a:solidFill>
              <a:schemeClr val="bg1">
                <a:lumMod val="85000"/>
              </a:schemeClr>
            </a:solidFill>
          </a:ln>
          <a:scene3d>
            <a:camera prst="orthographicFront"/>
            <a:lightRig rig="threePt" dir="t"/>
          </a:scene3d>
          <a:sp3d>
            <a:bevelT w="152400" h="50800" prst="softRound"/>
          </a:sp3d>
        </p:spPr>
        <p:style>
          <a:lnRef idx="0">
            <a:schemeClr val="dk1"/>
          </a:lnRef>
          <a:fillRef idx="3">
            <a:schemeClr val="dk1"/>
          </a:fillRef>
          <a:effectRef idx="3">
            <a:schemeClr val="dk1"/>
          </a:effectRef>
          <a:fontRef idx="minor">
            <a:schemeClr val="lt1"/>
          </a:fontRef>
        </p:style>
        <p:txBody>
          <a:bodyPr>
            <a:sp3d extrusionH="57150">
              <a:bevelT h="25400" prst="softRound"/>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These are some verses to consider when thinking about the 24 hour period identified by – </a:t>
            </a:r>
            <a:r>
              <a:rPr lang="en-CA" b="1" dirty="0">
                <a:ln w="1905">
                  <a:solidFill>
                    <a:srgbClr val="E329D6"/>
                  </a:solidFill>
                </a:ln>
                <a:solidFill>
                  <a:srgbClr val="FF00FF"/>
                </a:solidFill>
                <a:effectLst>
                  <a:innerShdw blurRad="69850" dist="43180" dir="5400000">
                    <a:srgbClr val="000000">
                      <a:alpha val="65000"/>
                    </a:srgbClr>
                  </a:innerShdw>
                </a:effectLst>
              </a:rPr>
              <a:t>yowm.  </a:t>
            </a:r>
            <a:b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dirty="0">
                <a:ln w="18415" cmpd="sng">
                  <a:solidFill>
                    <a:srgbClr val="FFFFFF"/>
                  </a:solidFill>
                  <a:prstDash val="solid"/>
                </a:ln>
                <a:solidFill>
                  <a:srgbClr val="FFFFFF"/>
                </a:solidFill>
                <a:effectLst>
                  <a:outerShdw blurRad="63500" dir="3600000" algn="tl" rotWithShape="0">
                    <a:srgbClr val="000000">
                      <a:alpha val="70000"/>
                    </a:srgbClr>
                  </a:outerShdw>
                </a:effectLst>
              </a:rPr>
              <a:t>Some are arguable, some are not.   There are many more!</a:t>
            </a:r>
          </a:p>
        </p:txBody>
      </p:sp>
    </p:spTree>
    <p:extLst>
      <p:ext uri="{BB962C8B-B14F-4D97-AF65-F5344CB8AC3E}">
        <p14:creationId xmlns:p14="http://schemas.microsoft.com/office/powerpoint/2010/main" val="12475019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2000"/>
                                        <p:tgtEl>
                                          <p:spTgt spid="6">
                                            <p:txEl>
                                              <p:pRg st="0" end="0"/>
                                            </p:txEl>
                                          </p:spTgt>
                                        </p:tgtEl>
                                      </p:cBhvr>
                                    </p:animEffect>
                                  </p:childTnLst>
                                </p:cTn>
                              </p:par>
                            </p:childTnLst>
                          </p:cTn>
                        </p:par>
                        <p:par>
                          <p:cTn id="15" fill="hold">
                            <p:stCondLst>
                              <p:cond delay="2000"/>
                            </p:stCondLst>
                            <p:childTnLst>
                              <p:par>
                                <p:cTn id="16" presetID="42" presetClass="entr" presetSubtype="0" fill="hold" grpId="0" nodeType="after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500"/>
                                        <p:tgtEl>
                                          <p:spTgt spid="3"/>
                                        </p:tgtEl>
                                      </p:cBhvr>
                                    </p:animEffect>
                                    <p:anim calcmode="lin" valueType="num">
                                      <p:cBhvr>
                                        <p:cTn id="19" dur="1500" fill="hold"/>
                                        <p:tgtEl>
                                          <p:spTgt spid="3"/>
                                        </p:tgtEl>
                                        <p:attrNameLst>
                                          <p:attrName>ppt_x</p:attrName>
                                        </p:attrNameLst>
                                      </p:cBhvr>
                                      <p:tavLst>
                                        <p:tav tm="0">
                                          <p:val>
                                            <p:strVal val="#ppt_x"/>
                                          </p:val>
                                        </p:tav>
                                        <p:tav tm="100000">
                                          <p:val>
                                            <p:strVal val="#ppt_x"/>
                                          </p:val>
                                        </p:tav>
                                      </p:tavLst>
                                    </p:anim>
                                    <p:anim calcmode="lin" valueType="num">
                                      <p:cBhvr>
                                        <p:cTn id="20"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B87E4-7748-4117-92E5-790DAABEC644}" type="slidenum">
              <a:rPr lang="en-US" smtClean="0">
                <a:solidFill>
                  <a:schemeClr val="bg1"/>
                </a:solidFill>
              </a:rPr>
              <a:pPr/>
              <a:t>58</a:t>
            </a:fld>
            <a:endParaRPr lang="en-US" dirty="0">
              <a:solidFill>
                <a:schemeClr val="bg1"/>
              </a:solidFill>
            </a:endParaRPr>
          </a:p>
        </p:txBody>
      </p:sp>
      <p:sp>
        <p:nvSpPr>
          <p:cNvPr id="5" name="Rectangle 4"/>
          <p:cNvSpPr/>
          <p:nvPr/>
        </p:nvSpPr>
        <p:spPr>
          <a:xfrm>
            <a:off x="393152" y="4164715"/>
            <a:ext cx="10165929" cy="2492990"/>
          </a:xfrm>
          <a:prstGeom prst="rect">
            <a:avLst/>
          </a:prstGeom>
          <a:solidFill>
            <a:schemeClr val="accent2">
              <a:lumMod val="40000"/>
              <a:lumOff val="60000"/>
              <a:alpha val="55000"/>
            </a:schemeClr>
          </a:solidFill>
          <a:scene3d>
            <a:camera prst="orthographicFront"/>
            <a:lightRig rig="threePt" dir="t"/>
          </a:scene3d>
          <a:sp3d>
            <a:bevelT w="152400" h="50800" prst="softRound"/>
          </a:sp3d>
        </p:spPr>
        <p:txBody>
          <a:bodyPr wrap="square">
            <a:spAutoFit/>
          </a:bodyPr>
          <a:lstStyle/>
          <a:p>
            <a:r>
              <a:rPr lang="en-US" sz="2400" b="1" dirty="0">
                <a:solidFill>
                  <a:srgbClr val="950543"/>
                </a:solidFill>
              </a:rPr>
              <a:t>OT:8085</a:t>
            </a:r>
            <a:r>
              <a:rPr lang="en-US" sz="2400" b="1" dirty="0"/>
              <a:t>  </a:t>
            </a:r>
            <a:r>
              <a:rPr lang="en-US" sz="2400" dirty="0" err="1"/>
              <a:t>shama</a:t>
            </a:r>
            <a:r>
              <a:rPr lang="en-US" sz="2400" dirty="0"/>
              <a:t>` (</a:t>
            </a:r>
            <a:r>
              <a:rPr lang="en-US" sz="2400" dirty="0" err="1"/>
              <a:t>shaw-mah</a:t>
            </a:r>
            <a:r>
              <a:rPr lang="en-US" sz="2400" dirty="0"/>
              <a:t>'); a primitive root; </a:t>
            </a:r>
            <a:r>
              <a:rPr lang="en-US" sz="3200" b="1" u="sng" dirty="0">
                <a:solidFill>
                  <a:srgbClr val="950543"/>
                </a:solidFill>
              </a:rPr>
              <a:t>to hear intelligently</a:t>
            </a:r>
            <a:r>
              <a:rPr lang="en-US" sz="3200" b="1" dirty="0">
                <a:solidFill>
                  <a:srgbClr val="950543"/>
                </a:solidFill>
              </a:rPr>
              <a:t> </a:t>
            </a:r>
            <a:r>
              <a:rPr lang="en-US" sz="2400" dirty="0"/>
              <a:t>(often with implication of attention, obedience, etc.; causatively, to tell, etc.).</a:t>
            </a:r>
          </a:p>
          <a:p>
            <a:endParaRPr lang="en-US" dirty="0"/>
          </a:p>
          <a:p>
            <a:pPr marL="457200" indent="-457200">
              <a:buFont typeface="Arial" pitchFamily="34" charset="0"/>
              <a:buChar char="•"/>
            </a:pPr>
            <a:r>
              <a:rPr lang="en-US" sz="3200" b="1" dirty="0">
                <a:ln w="1905"/>
                <a:solidFill>
                  <a:srgbClr val="950543"/>
                </a:solidFill>
                <a:effectLst>
                  <a:innerShdw blurRad="69850" dist="43180" dir="5400000">
                    <a:srgbClr val="000000">
                      <a:alpha val="65000"/>
                    </a:srgbClr>
                  </a:innerShdw>
                </a:effectLst>
              </a:rPr>
              <a:t>Proverbs 28:9  He that </a:t>
            </a:r>
            <a:r>
              <a:rPr lang="en-US" sz="3200" b="1" dirty="0" err="1">
                <a:ln w="1905"/>
                <a:solidFill>
                  <a:srgbClr val="950543"/>
                </a:solidFill>
                <a:effectLst>
                  <a:innerShdw blurRad="69850" dist="43180" dir="5400000">
                    <a:srgbClr val="000000">
                      <a:alpha val="65000"/>
                    </a:srgbClr>
                  </a:innerShdw>
                </a:effectLst>
              </a:rPr>
              <a:t>turneth</a:t>
            </a:r>
            <a:r>
              <a:rPr lang="en-US" sz="3200" b="1" dirty="0">
                <a:ln w="1905"/>
                <a:solidFill>
                  <a:srgbClr val="950543"/>
                </a:solidFill>
                <a:effectLst>
                  <a:innerShdw blurRad="69850" dist="43180" dir="5400000">
                    <a:srgbClr val="000000">
                      <a:alpha val="65000"/>
                    </a:srgbClr>
                  </a:innerShdw>
                </a:effectLst>
              </a:rPr>
              <a:t> away his ear from hearing the law, even his prayer shall be abomination.</a:t>
            </a:r>
          </a:p>
          <a:p>
            <a:endParaRPr lang="en-US" dirty="0"/>
          </a:p>
        </p:txBody>
      </p:sp>
      <p:sp>
        <p:nvSpPr>
          <p:cNvPr id="6" name="Rounded Rectangle 5"/>
          <p:cNvSpPr/>
          <p:nvPr/>
        </p:nvSpPr>
        <p:spPr>
          <a:xfrm>
            <a:off x="393153" y="268531"/>
            <a:ext cx="8785572" cy="914400"/>
          </a:xfrm>
          <a:prstGeom prst="roundRect">
            <a:avLst/>
          </a:prstGeom>
          <a:solidFill>
            <a:srgbClr val="E329D6">
              <a:alpha val="93000"/>
            </a:srgbClr>
          </a:solidFill>
          <a:ln w="76200">
            <a:solidFill>
              <a:srgbClr val="FFFF00"/>
            </a:solidFill>
          </a:ln>
          <a:effectLst>
            <a:glow rad="127000">
              <a:srgbClr val="00FF99"/>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b="1" dirty="0">
                <a:ln>
                  <a:solidFill>
                    <a:schemeClr val="tx1"/>
                  </a:solidFill>
                </a:ln>
              </a:rPr>
              <a:t>A Word from </a:t>
            </a:r>
            <a:r>
              <a:rPr lang="en-CA" sz="6600" b="1" i="1" dirty="0">
                <a:ln w="19050">
                  <a:solidFill>
                    <a:srgbClr val="0000FF"/>
                  </a:solidFill>
                </a:ln>
                <a:solidFill>
                  <a:schemeClr val="accent1">
                    <a:lumMod val="40000"/>
                    <a:lumOff val="60000"/>
                  </a:schemeClr>
                </a:solidFill>
                <a:latin typeface="Georgia" panose="02040502050405020303" pitchFamily="18" charset="0"/>
              </a:rPr>
              <a:t>Yahuah</a:t>
            </a:r>
          </a:p>
        </p:txBody>
      </p:sp>
    </p:spTree>
    <p:extLst>
      <p:ext uri="{BB962C8B-B14F-4D97-AF65-F5344CB8AC3E}">
        <p14:creationId xmlns:p14="http://schemas.microsoft.com/office/powerpoint/2010/main" val="420666273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6">
              <a:lumMod val="50000"/>
            </a:schemeClr>
          </a:solidFill>
        </p:spPr>
        <p:txBody>
          <a:bodyPr/>
          <a:lstStyle/>
          <a:p>
            <a:r>
              <a:rPr lang="en-US" dirty="0">
                <a:solidFill>
                  <a:schemeClr val="accent6">
                    <a:lumMod val="50000"/>
                  </a:schemeClr>
                </a:solidFill>
              </a:rPr>
              <a:t>.</a:t>
            </a:r>
          </a:p>
        </p:txBody>
      </p:sp>
      <p:sp>
        <p:nvSpPr>
          <p:cNvPr id="4" name="Slide Number Placeholder 3"/>
          <p:cNvSpPr>
            <a:spLocks noGrp="1"/>
          </p:cNvSpPr>
          <p:nvPr>
            <p:ph type="sldNum" sz="quarter" idx="12"/>
          </p:nvPr>
        </p:nvSpPr>
        <p:spPr>
          <a:xfrm>
            <a:off x="11555730" y="6310478"/>
            <a:ext cx="413090" cy="365125"/>
          </a:xfrm>
        </p:spPr>
        <p:txBody>
          <a:bodyPr/>
          <a:lstStyle/>
          <a:p>
            <a:fld id="{0FAB87E4-7748-4117-92E5-790DAABEC644}" type="slidenum">
              <a:rPr lang="en-US" sz="1400" b="1" smtClean="0">
                <a:solidFill>
                  <a:schemeClr val="tx1"/>
                </a:solidFill>
              </a:rPr>
              <a:t>59</a:t>
            </a:fld>
            <a:endParaRPr lang="en-US" sz="1400" b="1" dirty="0">
              <a:solidFill>
                <a:schemeClr val="tx1"/>
              </a:solidFill>
            </a:endParaRPr>
          </a:p>
        </p:txBody>
      </p:sp>
      <p:pic>
        <p:nvPicPr>
          <p:cNvPr id="8194" name="Picture 2" descr="C:\Users\Rae\Desktop\shema 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9" y="178514"/>
            <a:ext cx="6031135" cy="655795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977114" y="190575"/>
            <a:ext cx="7025994" cy="6542468"/>
          </a:xfrm>
          <a:solidFill>
            <a:schemeClr val="bg1"/>
          </a:solidFill>
          <a:scene3d>
            <a:camera prst="orthographicFront"/>
            <a:lightRig rig="threePt" dir="t"/>
          </a:scene3d>
          <a:sp3d>
            <a:bevelT/>
          </a:sp3d>
        </p:spPr>
        <p:txBody>
          <a:bodyPr lIns="182880" tIns="91440" rIns="182880" anchor="ctr">
            <a:normAutofit/>
            <a:sp3d extrusionH="57150">
              <a:bevelT w="38100" h="38100"/>
            </a:sp3d>
          </a:bodyPr>
          <a:lstStyle/>
          <a:p>
            <a:pPr>
              <a:spcBef>
                <a:spcPts val="0"/>
              </a:spcBef>
              <a:spcAft>
                <a:spcPts val="1800"/>
              </a:spcAft>
            </a:pPr>
            <a:r>
              <a:rPr lang="en-US" dirty="0">
                <a:solidFill>
                  <a:schemeClr val="tx1"/>
                </a:solidFill>
              </a:rPr>
              <a:t>We have just seen the Word according to the original writings of the Hebrew language. </a:t>
            </a:r>
          </a:p>
          <a:p>
            <a:pPr>
              <a:spcBef>
                <a:spcPts val="0"/>
              </a:spcBef>
              <a:spcAft>
                <a:spcPts val="1800"/>
              </a:spcAft>
            </a:pPr>
            <a:r>
              <a:rPr lang="en-US" dirty="0">
                <a:solidFill>
                  <a:schemeClr val="tx1"/>
                </a:solidFill>
              </a:rPr>
              <a:t>What you </a:t>
            </a:r>
            <a:r>
              <a:rPr lang="en-US" b="1" dirty="0">
                <a:solidFill>
                  <a:srgbClr val="FF00FF"/>
                </a:solidFill>
              </a:rPr>
              <a:t>do</a:t>
            </a:r>
            <a:r>
              <a:rPr lang="en-US" dirty="0">
                <a:solidFill>
                  <a:schemeClr val="tx1"/>
                </a:solidFill>
              </a:rPr>
              <a:t> with this information is in your hands.</a:t>
            </a:r>
          </a:p>
          <a:p>
            <a:pPr>
              <a:spcBef>
                <a:spcPts val="0"/>
              </a:spcBef>
              <a:spcAft>
                <a:spcPts val="1800"/>
              </a:spcAft>
            </a:pPr>
            <a:r>
              <a:rPr lang="en-US" dirty="0">
                <a:solidFill>
                  <a:schemeClr val="tx1"/>
                </a:solidFill>
              </a:rPr>
              <a:t>The Hebrew word – </a:t>
            </a:r>
            <a:r>
              <a:rPr lang="en-US" sz="2800" b="1" dirty="0" err="1">
                <a:solidFill>
                  <a:srgbClr val="CC00CC"/>
                </a:solidFill>
                <a:latin typeface="Times New Roman" panose="02020603050405020304" pitchFamily="18" charset="0"/>
                <a:cs typeface="Times New Roman" panose="02020603050405020304" pitchFamily="18" charset="0"/>
              </a:rPr>
              <a:t>ע</a:t>
            </a:r>
            <a:r>
              <a:rPr lang="en-US" sz="400"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מ</a:t>
            </a:r>
            <a:r>
              <a:rPr lang="en-US" sz="400" b="1" dirty="0" err="1">
                <a:solidFill>
                  <a:schemeClr val="bg1"/>
                </a:solidFill>
                <a:latin typeface="Times New Roman" panose="02020603050405020304" pitchFamily="18" charset="0"/>
                <a:cs typeface="Times New Roman" panose="02020603050405020304" pitchFamily="18" charset="0"/>
              </a:rPr>
              <a:t>.</a:t>
            </a:r>
            <a:r>
              <a:rPr lang="en-US" sz="2800" b="1" dirty="0" err="1">
                <a:solidFill>
                  <a:srgbClr val="CC00CC"/>
                </a:solidFill>
                <a:latin typeface="Times New Roman" panose="02020603050405020304" pitchFamily="18" charset="0"/>
                <a:cs typeface="Times New Roman" panose="02020603050405020304" pitchFamily="18" charset="0"/>
              </a:rPr>
              <a:t>ש</a:t>
            </a:r>
            <a:r>
              <a:rPr lang="en-US" sz="100" b="1" dirty="0"/>
              <a:t>.</a:t>
            </a:r>
            <a:r>
              <a:rPr lang="en-US" dirty="0">
                <a:solidFill>
                  <a:schemeClr val="bg1"/>
                </a:solidFill>
              </a:rPr>
              <a:t> </a:t>
            </a:r>
            <a:r>
              <a:rPr lang="en-US" dirty="0">
                <a:solidFill>
                  <a:schemeClr val="tx1"/>
                </a:solidFill>
              </a:rPr>
              <a:t>– </a:t>
            </a:r>
            <a:r>
              <a:rPr lang="en-US" dirty="0" err="1">
                <a:solidFill>
                  <a:schemeClr val="tx1"/>
                </a:solidFill>
              </a:rPr>
              <a:t>shama</a:t>
            </a:r>
            <a:r>
              <a:rPr lang="en-US" dirty="0">
                <a:solidFill>
                  <a:schemeClr val="tx1"/>
                </a:solidFill>
              </a:rPr>
              <a:t> – means to hear intelligently.  But that is not all!  </a:t>
            </a:r>
          </a:p>
          <a:p>
            <a:pPr>
              <a:spcBef>
                <a:spcPts val="0"/>
              </a:spcBef>
              <a:spcAft>
                <a:spcPts val="1800"/>
              </a:spcAft>
            </a:pPr>
            <a:r>
              <a:rPr lang="en-US" dirty="0">
                <a:solidFill>
                  <a:schemeClr val="tx1"/>
                </a:solidFill>
              </a:rPr>
              <a:t>The full meaning is to </a:t>
            </a:r>
            <a:r>
              <a:rPr lang="en-US" b="1" dirty="0">
                <a:ln>
                  <a:solidFill>
                    <a:srgbClr val="0000FF"/>
                  </a:solidFill>
                </a:ln>
                <a:solidFill>
                  <a:srgbClr val="FF00FF"/>
                </a:solidFill>
              </a:rPr>
              <a:t>HEAR with the intention to OBEY AND ACT ACCORDINGLY.</a:t>
            </a:r>
          </a:p>
          <a:p>
            <a:pPr>
              <a:spcBef>
                <a:spcPts val="0"/>
              </a:spcBef>
              <a:spcAft>
                <a:spcPts val="1800"/>
              </a:spcAft>
            </a:pPr>
            <a:r>
              <a:rPr lang="en-US" b="1" dirty="0">
                <a:solidFill>
                  <a:srgbClr val="FF00FF"/>
                </a:solidFill>
              </a:rPr>
              <a:t>We can listen all we want but unless we are willing to take action in our lives, we are as a stone stuck in the mud.</a:t>
            </a:r>
          </a:p>
          <a:p>
            <a:pPr>
              <a:spcBef>
                <a:spcPts val="0"/>
              </a:spcBef>
              <a:spcAft>
                <a:spcPts val="1800"/>
              </a:spcAft>
            </a:pPr>
            <a:r>
              <a:rPr lang="en-US" b="1" dirty="0">
                <a:solidFill>
                  <a:srgbClr val="FF00FF"/>
                </a:solidFill>
              </a:rPr>
              <a:t>I pray everyone, viewing the Dawn start to </a:t>
            </a:r>
            <a:r>
              <a:rPr lang="en-US" b="1" dirty="0">
                <a:solidFill>
                  <a:srgbClr val="0000CC"/>
                </a:solidFill>
              </a:rPr>
              <a:t>Yahuah’s</a:t>
            </a:r>
            <a:r>
              <a:rPr lang="en-US" b="1" dirty="0">
                <a:solidFill>
                  <a:srgbClr val="FF00FF"/>
                </a:solidFill>
              </a:rPr>
              <a:t> days, will take this information to heart and act according to the Scriptures as they were written.</a:t>
            </a:r>
          </a:p>
          <a:p>
            <a:r>
              <a:rPr lang="en-US" b="1" dirty="0">
                <a:solidFill>
                  <a:srgbClr val="FF00FF"/>
                </a:solidFill>
              </a:rPr>
              <a:t>May </a:t>
            </a:r>
            <a:r>
              <a:rPr lang="en-US" b="1" dirty="0">
                <a:solidFill>
                  <a:srgbClr val="0000CC"/>
                </a:solidFill>
              </a:rPr>
              <a:t>Yahuah</a:t>
            </a:r>
            <a:r>
              <a:rPr lang="en-US" b="1" dirty="0">
                <a:solidFill>
                  <a:srgbClr val="FF00FF"/>
                </a:solidFill>
              </a:rPr>
              <a:t> bless and guide you always.</a:t>
            </a:r>
          </a:p>
          <a:p>
            <a:endParaRPr lang="en-US" b="1" dirty="0">
              <a:solidFill>
                <a:srgbClr val="FF00FF"/>
              </a:solidFill>
            </a:endParaRPr>
          </a:p>
        </p:txBody>
      </p:sp>
      <p:sp>
        <p:nvSpPr>
          <p:cNvPr id="5" name="Rectangle 4"/>
          <p:cNvSpPr/>
          <p:nvPr/>
        </p:nvSpPr>
        <p:spPr>
          <a:xfrm>
            <a:off x="5838489" y="7156577"/>
            <a:ext cx="1140056" cy="369332"/>
          </a:xfrm>
          <a:prstGeom prst="rect">
            <a:avLst/>
          </a:prstGeom>
        </p:spPr>
        <p:txBody>
          <a:bodyPr wrap="none">
            <a:spAutoFit/>
          </a:bodyPr>
          <a:lstStyle/>
          <a:p>
            <a:r>
              <a:rPr lang="en-US" dirty="0"/>
              <a:t>Dec 1 / 18</a:t>
            </a:r>
          </a:p>
        </p:txBody>
      </p:sp>
      <p:pic>
        <p:nvPicPr>
          <p:cNvPr id="8195" name="Picture 3" descr="C:\Users\Rae\Desktop\obey bible 825.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83168" y="3680750"/>
            <a:ext cx="2235196" cy="21533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Slide Number Placeholder 4"/>
          <p:cNvSpPr txBox="1">
            <a:spLocks/>
          </p:cNvSpPr>
          <p:nvPr/>
        </p:nvSpPr>
        <p:spPr>
          <a:xfrm>
            <a:off x="11506199" y="6394780"/>
            <a:ext cx="463545"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AB87E4-7748-4117-92E5-790DAABEC644}" type="slidenum">
              <a:rPr lang="en-US" sz="1400" smtClean="0"/>
              <a:pPr/>
              <a:t>59</a:t>
            </a:fld>
            <a:endParaRPr lang="en-US" sz="1400" dirty="0"/>
          </a:p>
        </p:txBody>
      </p:sp>
      <p:sp>
        <p:nvSpPr>
          <p:cNvPr id="9" name="Rectangle 8"/>
          <p:cNvSpPr/>
          <p:nvPr/>
        </p:nvSpPr>
        <p:spPr>
          <a:xfrm>
            <a:off x="1400538" y="5823884"/>
            <a:ext cx="2715302"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a:ln w="11430"/>
                <a:solidFill>
                  <a:srgbClr val="950543"/>
                </a:solidFill>
                <a:effectLst>
                  <a:outerShdw blurRad="50800" dist="39000" dir="5460000" algn="tl">
                    <a:srgbClr val="000000">
                      <a:alpha val="38000"/>
                    </a:srgbClr>
                  </a:outerShdw>
                </a:effectLst>
                <a:latin typeface="Edwardian Script ITC" pitchFamily="66" charset="0"/>
              </a:rPr>
              <a:t>The End </a:t>
            </a:r>
          </a:p>
        </p:txBody>
      </p:sp>
      <p:sp>
        <p:nvSpPr>
          <p:cNvPr id="10" name="Rectangle 9"/>
          <p:cNvSpPr/>
          <p:nvPr/>
        </p:nvSpPr>
        <p:spPr>
          <a:xfrm>
            <a:off x="4846127" y="193754"/>
            <a:ext cx="185195" cy="6505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041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225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5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16" presetClass="entr" presetSubtype="21" fill="hold" grpId="0" nodeType="afterEffect">
                                  <p:stCondLst>
                                    <p:cond delay="50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 y="1854557"/>
            <a:ext cx="11275925" cy="4868213"/>
          </a:xfrm>
        </p:spPr>
        <p:txBody>
          <a:bodyPr>
            <a:normAutofit fontScale="92500"/>
            <a:scene3d>
              <a:camera prst="orthographicFront"/>
              <a:lightRig rig="threePt" dir="t"/>
            </a:scene3d>
            <a:sp3d extrusionH="57150">
              <a:bevelT w="38100" h="38100"/>
            </a:sp3d>
          </a:bodyPr>
          <a:lstStyle/>
          <a:p>
            <a:pPr marL="0" indent="0">
              <a:buNone/>
            </a:pPr>
            <a:endParaRPr lang="en-US" sz="800" dirty="0">
              <a:solidFill>
                <a:srgbClr val="FF0066"/>
              </a:solidFill>
            </a:endParaRPr>
          </a:p>
          <a:p>
            <a:pPr marL="514350" indent="-514350">
              <a:spcBef>
                <a:spcPts val="0"/>
              </a:spcBef>
              <a:spcAft>
                <a:spcPts val="1200"/>
              </a:spcAft>
              <a:buFont typeface="+mj-lt"/>
              <a:buAutoNum type="arabicPeriod" startAt="5"/>
            </a:pPr>
            <a:r>
              <a:rPr lang="en-US" sz="3200" dirty="0">
                <a:solidFill>
                  <a:srgbClr val="FF0066"/>
                </a:solidFill>
              </a:rPr>
              <a:t>Is it possible that you have heard it said that the weekly Sabbath begins at sunset and then </a:t>
            </a:r>
            <a:r>
              <a:rPr lang="en-US" sz="3200" dirty="0">
                <a:solidFill>
                  <a:srgbClr val="00B050"/>
                </a:solidFill>
              </a:rPr>
              <a:t>Lev 23:32 </a:t>
            </a:r>
            <a:r>
              <a:rPr lang="en-US" sz="3200" dirty="0">
                <a:solidFill>
                  <a:srgbClr val="FF0066"/>
                </a:solidFill>
              </a:rPr>
              <a:t>is referenced for support? </a:t>
            </a:r>
          </a:p>
          <a:p>
            <a:pPr marL="514350" indent="-514350">
              <a:spcBef>
                <a:spcPts val="0"/>
              </a:spcBef>
              <a:spcAft>
                <a:spcPts val="1200"/>
              </a:spcAft>
              <a:buFont typeface="+mj-lt"/>
              <a:buAutoNum type="arabicPeriod" startAt="5"/>
            </a:pPr>
            <a:r>
              <a:rPr lang="en-US" sz="3200" dirty="0">
                <a:solidFill>
                  <a:srgbClr val="0070C0"/>
                </a:solidFill>
              </a:rPr>
              <a:t>Have you ever questioned why </a:t>
            </a:r>
            <a:r>
              <a:rPr lang="en-US" sz="3200" b="1" dirty="0">
                <a:solidFill>
                  <a:srgbClr val="0000CC"/>
                </a:solidFill>
              </a:rPr>
              <a:t>Yahuah</a:t>
            </a:r>
            <a:r>
              <a:rPr lang="en-US" sz="3200" dirty="0">
                <a:solidFill>
                  <a:srgbClr val="FF0066"/>
                </a:solidFill>
              </a:rPr>
              <a:t> </a:t>
            </a:r>
            <a:r>
              <a:rPr lang="en-US" sz="3200" b="1" u="sng" dirty="0">
                <a:ln>
                  <a:solidFill>
                    <a:srgbClr val="0000FF"/>
                  </a:solidFill>
                </a:ln>
                <a:solidFill>
                  <a:srgbClr val="FF0066"/>
                </a:solidFill>
              </a:rPr>
              <a:t>never informed us why</a:t>
            </a:r>
            <a:r>
              <a:rPr lang="en-US" sz="3200" b="1" dirty="0">
                <a:ln>
                  <a:solidFill>
                    <a:srgbClr val="0000FF"/>
                  </a:solidFill>
                </a:ln>
                <a:solidFill>
                  <a:srgbClr val="0000FF"/>
                </a:solidFill>
              </a:rPr>
              <a:t> </a:t>
            </a:r>
            <a:br>
              <a:rPr lang="en-US" sz="3200" b="1" dirty="0">
                <a:ln>
                  <a:solidFill>
                    <a:srgbClr val="0000FF"/>
                  </a:solidFill>
                </a:ln>
                <a:solidFill>
                  <a:srgbClr val="0000FF"/>
                </a:solidFill>
              </a:rPr>
            </a:br>
            <a:r>
              <a:rPr lang="en-US" sz="3200" b="1" dirty="0">
                <a:solidFill>
                  <a:srgbClr val="0000FF"/>
                </a:solidFill>
              </a:rPr>
              <a:t>He </a:t>
            </a:r>
            <a:r>
              <a:rPr lang="en-US" sz="3200" dirty="0">
                <a:solidFill>
                  <a:srgbClr val="0070C0"/>
                </a:solidFill>
              </a:rPr>
              <a:t>waited from creation until Mosheh received the instructions from the top of Mt Sinai </a:t>
            </a:r>
            <a:r>
              <a:rPr lang="en-US" sz="3200" dirty="0">
                <a:solidFill>
                  <a:srgbClr val="FF0066"/>
                </a:solidFill>
              </a:rPr>
              <a:t>(approx. </a:t>
            </a:r>
            <a:r>
              <a:rPr lang="en-US" sz="3200" dirty="0">
                <a:solidFill>
                  <a:srgbClr val="0099CC"/>
                </a:solidFill>
              </a:rPr>
              <a:t>2500 years </a:t>
            </a:r>
            <a:r>
              <a:rPr lang="en-US" sz="3200" dirty="0">
                <a:solidFill>
                  <a:srgbClr val="FF0066"/>
                </a:solidFill>
              </a:rPr>
              <a:t>later) </a:t>
            </a:r>
            <a:r>
              <a:rPr lang="en-US" sz="3200" u="sng" dirty="0">
                <a:solidFill>
                  <a:srgbClr val="0070C0"/>
                </a:solidFill>
              </a:rPr>
              <a:t>to explain the perimeters of the 7</a:t>
            </a:r>
            <a:r>
              <a:rPr lang="en-US" sz="3200" u="sng" baseline="30000" dirty="0">
                <a:solidFill>
                  <a:srgbClr val="0070C0"/>
                </a:solidFill>
              </a:rPr>
              <a:t>th</a:t>
            </a:r>
            <a:r>
              <a:rPr lang="en-US" sz="3200" u="sng" dirty="0">
                <a:solidFill>
                  <a:srgbClr val="0070C0"/>
                </a:solidFill>
              </a:rPr>
              <a:t> Day Sabbath</a:t>
            </a:r>
            <a:r>
              <a:rPr lang="en-US" sz="3200" dirty="0">
                <a:solidFill>
                  <a:srgbClr val="0070C0"/>
                </a:solidFill>
              </a:rPr>
              <a:t>? </a:t>
            </a:r>
          </a:p>
          <a:p>
            <a:pPr marL="514350" indent="-514350">
              <a:spcBef>
                <a:spcPts val="0"/>
              </a:spcBef>
              <a:spcAft>
                <a:spcPts val="1200"/>
              </a:spcAft>
              <a:buFont typeface="+mj-lt"/>
              <a:buAutoNum type="arabicPeriod" startAt="5"/>
            </a:pPr>
            <a:r>
              <a:rPr lang="en-US" sz="3200" dirty="0">
                <a:solidFill>
                  <a:srgbClr val="FF0066"/>
                </a:solidFill>
              </a:rPr>
              <a:t>Have you ever seen a text where </a:t>
            </a:r>
            <a:r>
              <a:rPr lang="en-US" sz="3200" b="1" dirty="0">
                <a:solidFill>
                  <a:srgbClr val="0000CC"/>
                </a:solidFill>
              </a:rPr>
              <a:t>Yahuah</a:t>
            </a:r>
            <a:r>
              <a:rPr lang="en-US" sz="3200" dirty="0">
                <a:solidFill>
                  <a:srgbClr val="FF0066"/>
                </a:solidFill>
              </a:rPr>
              <a:t> stated one fact, </a:t>
            </a:r>
            <a:br>
              <a:rPr lang="en-US" sz="3200" dirty="0">
                <a:solidFill>
                  <a:srgbClr val="FF0066"/>
                </a:solidFill>
              </a:rPr>
            </a:br>
            <a:r>
              <a:rPr lang="en-US" sz="3200" dirty="0">
                <a:solidFill>
                  <a:srgbClr val="FF0066"/>
                </a:solidFill>
              </a:rPr>
              <a:t>then changed His mind and delivered an </a:t>
            </a:r>
            <a:r>
              <a:rPr lang="en-US" sz="3200" b="1" i="1" u="sng" dirty="0">
                <a:solidFill>
                  <a:schemeClr val="tx1">
                    <a:lumMod val="95000"/>
                    <a:lumOff val="5000"/>
                  </a:schemeClr>
                </a:solidFill>
              </a:rPr>
              <a:t>opposing command</a:t>
            </a:r>
            <a:r>
              <a:rPr lang="en-US" sz="3200" b="1" dirty="0">
                <a:solidFill>
                  <a:schemeClr val="tx1">
                    <a:lumMod val="95000"/>
                    <a:lumOff val="5000"/>
                  </a:schemeClr>
                </a:solidFill>
              </a:rPr>
              <a:t> –</a:t>
            </a:r>
            <a:r>
              <a:rPr lang="en-US" sz="3200" b="1" i="1" dirty="0">
                <a:solidFill>
                  <a:schemeClr val="tx1">
                    <a:lumMod val="95000"/>
                    <a:lumOff val="5000"/>
                  </a:schemeClr>
                </a:solidFill>
              </a:rPr>
              <a:t> </a:t>
            </a:r>
            <a:br>
              <a:rPr lang="en-US" sz="3200" b="1" i="1" dirty="0">
                <a:solidFill>
                  <a:schemeClr val="tx1">
                    <a:lumMod val="95000"/>
                    <a:lumOff val="5000"/>
                  </a:schemeClr>
                </a:solidFill>
              </a:rPr>
            </a:br>
            <a:r>
              <a:rPr lang="en-US" sz="3200" b="1" dirty="0">
                <a:solidFill>
                  <a:schemeClr val="tx1">
                    <a:lumMod val="95000"/>
                    <a:lumOff val="5000"/>
                  </a:schemeClr>
                </a:solidFill>
                <a:effectLst>
                  <a:glow rad="127000">
                    <a:srgbClr val="FF9900"/>
                  </a:glow>
                </a:effectLst>
              </a:rPr>
              <a:t>both</a:t>
            </a:r>
            <a:r>
              <a:rPr lang="en-US" sz="3200" b="1" i="1" dirty="0">
                <a:solidFill>
                  <a:schemeClr val="tx1">
                    <a:lumMod val="95000"/>
                    <a:lumOff val="5000"/>
                  </a:schemeClr>
                </a:solidFill>
                <a:effectLst>
                  <a:glow rad="127000">
                    <a:srgbClr val="FF9900"/>
                  </a:glow>
                </a:effectLst>
              </a:rPr>
              <a:t> </a:t>
            </a:r>
            <a:r>
              <a:rPr lang="en-US" sz="3200" b="1" dirty="0">
                <a:solidFill>
                  <a:schemeClr val="tx1">
                    <a:lumMod val="95000"/>
                    <a:lumOff val="5000"/>
                  </a:schemeClr>
                </a:solidFill>
                <a:effectLst>
                  <a:glow rad="127000">
                    <a:srgbClr val="FF9900"/>
                  </a:glow>
                </a:effectLst>
              </a:rPr>
              <a:t>within one text?</a:t>
            </a:r>
          </a:p>
          <a:p>
            <a:pPr marL="0" indent="0">
              <a:buNone/>
            </a:pPr>
            <a:r>
              <a:rPr lang="en-US" dirty="0">
                <a:solidFill>
                  <a:schemeClr val="tx1">
                    <a:lumMod val="95000"/>
                    <a:lumOff val="5000"/>
                  </a:schemeClr>
                </a:solidFill>
              </a:rPr>
              <a:t>These are some questions that we will be looking at very closely.</a:t>
            </a:r>
          </a:p>
        </p:txBody>
      </p:sp>
      <p:sp>
        <p:nvSpPr>
          <p:cNvPr id="4" name="Slide Number Placeholder 3"/>
          <p:cNvSpPr>
            <a:spLocks noGrp="1"/>
          </p:cNvSpPr>
          <p:nvPr>
            <p:ph type="sldNum" sz="quarter" idx="12"/>
          </p:nvPr>
        </p:nvSpPr>
        <p:spPr>
          <a:xfrm>
            <a:off x="11590019" y="6346215"/>
            <a:ext cx="384595" cy="365125"/>
          </a:xfrm>
        </p:spPr>
        <p:txBody>
          <a:bodyPr/>
          <a:lstStyle/>
          <a:p>
            <a:fld id="{0FAB87E4-7748-4117-92E5-790DAABEC644}" type="slidenum">
              <a:rPr lang="en-US" sz="1400" b="1" smtClean="0">
                <a:solidFill>
                  <a:schemeClr val="tx1"/>
                </a:solidFill>
              </a:rPr>
              <a:t>6</a:t>
            </a:fld>
            <a:endParaRPr lang="en-US" sz="1400" b="1" dirty="0">
              <a:solidFill>
                <a:schemeClr val="tx1"/>
              </a:solidFill>
            </a:endParaRPr>
          </a:p>
        </p:txBody>
      </p:sp>
      <p:sp>
        <p:nvSpPr>
          <p:cNvPr id="6" name="Rounded Rectangle 5"/>
          <p:cNvSpPr/>
          <p:nvPr/>
        </p:nvSpPr>
        <p:spPr>
          <a:xfrm>
            <a:off x="2474260" y="255078"/>
            <a:ext cx="7062168" cy="1293197"/>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7200" b="1" dirty="0">
                <a:ln w="1905">
                  <a:solidFill>
                    <a:sysClr val="windowText" lastClr="000000"/>
                  </a:solidFill>
                </a:ln>
                <a:solidFill>
                  <a:schemeClr val="accent4">
                    <a:lumMod val="75000"/>
                  </a:schemeClr>
                </a:solidFill>
                <a:effectLst>
                  <a:glow rad="76200">
                    <a:schemeClr val="accent5">
                      <a:lumMod val="75000"/>
                    </a:schemeClr>
                  </a:glow>
                  <a:innerShdw blurRad="69850" dist="43180" dir="5400000">
                    <a:srgbClr val="000000">
                      <a:alpha val="65000"/>
                    </a:srgbClr>
                  </a:innerShdw>
                </a:effectLst>
                <a:latin typeface="Old English Text MT" panose="03040902040508030806" pitchFamily="66" charset="0"/>
              </a:rPr>
              <a:t>Final Questions</a:t>
            </a:r>
          </a:p>
        </p:txBody>
      </p:sp>
    </p:spTree>
    <p:extLst>
      <p:ext uri="{BB962C8B-B14F-4D97-AF65-F5344CB8AC3E}">
        <p14:creationId xmlns:p14="http://schemas.microsoft.com/office/powerpoint/2010/main" val="1284837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836"/>
            <a:ext cx="9174480" cy="6880860"/>
          </a:xfrm>
          <a:prstGeom prst="rect">
            <a:avLst/>
          </a:prstGeom>
          <a:scene3d>
            <a:camera prst="orthographicFront"/>
            <a:lightRig rig="threePt" dir="t"/>
          </a:scene3d>
          <a:sp3d>
            <a:bevelT/>
          </a:sp3d>
        </p:spPr>
      </p:pic>
      <p:sp>
        <p:nvSpPr>
          <p:cNvPr id="7" name="Rounded Rectangle 6"/>
          <p:cNvSpPr/>
          <p:nvPr/>
        </p:nvSpPr>
        <p:spPr>
          <a:xfrm>
            <a:off x="6111240" y="4175137"/>
            <a:ext cx="5729309" cy="2486918"/>
          </a:xfrm>
          <a:prstGeom prst="roundRect">
            <a:avLst>
              <a:gd name="adj" fmla="val 13493"/>
            </a:avLst>
          </a:prstGeom>
          <a:solidFill>
            <a:schemeClr val="accent2">
              <a:lumMod val="20000"/>
              <a:lumOff val="80000"/>
              <a:alpha val="57000"/>
            </a:schemeClr>
          </a:solidFill>
          <a:ln w="76200">
            <a:solidFill>
              <a:srgbClr val="FF9900"/>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r>
              <a:rPr lang="en-US" sz="7200" b="1"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 6</a:t>
            </a:r>
            <a:r>
              <a:rPr lang="en-US" sz="7200" b="1" baseline="30000"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th</a:t>
            </a:r>
            <a:r>
              <a:rPr lang="en-US" sz="7200" b="1" dirty="0">
                <a:ln w="1905">
                  <a:solidFill>
                    <a:sysClr val="windowText" lastClr="000000"/>
                  </a:solidFill>
                </a:ln>
                <a:solidFill>
                  <a:srgbClr val="00B0F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Cycle </a:t>
            </a:r>
            <a:r>
              <a:rPr lang="en-US" sz="7200" b="1" dirty="0">
                <a:ln w="1905">
                  <a:solidFill>
                    <a:sysClr val="windowText" lastClr="000000"/>
                  </a:solidFill>
                </a:ln>
                <a:solidFill>
                  <a:schemeClr val="accent4">
                    <a:lumMod val="75000"/>
                  </a:schemeClr>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t>
            </a:r>
            <a:br>
              <a:rPr lang="en-US" sz="7200" b="1" dirty="0">
                <a:ln w="1905">
                  <a:solidFill>
                    <a:sysClr val="windowText" lastClr="000000"/>
                  </a:solidFill>
                </a:ln>
                <a:solidFill>
                  <a:schemeClr val="accent4">
                    <a:lumMod val="75000"/>
                  </a:schemeClr>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br>
            <a:r>
              <a:rPr lang="en-US" sz="7200" b="1" dirty="0" err="1">
                <a:ln w="1905">
                  <a:solidFill>
                    <a:sysClr val="windowText" lastClr="000000"/>
                  </a:solidFill>
                </a:ln>
                <a:solidFill>
                  <a:srgbClr val="99660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Cruci</a:t>
            </a:r>
            <a:r>
              <a:rPr lang="en-US" sz="7200" b="1" dirty="0">
                <a:ln w="1905">
                  <a:solidFill>
                    <a:sysClr val="windowText" lastClr="000000"/>
                  </a:solidFill>
                </a:ln>
                <a:solidFill>
                  <a:srgbClr val="996600"/>
                </a:solidFill>
                <a:effectLst>
                  <a:glow rad="177800">
                    <a:schemeClr val="accent2">
                      <a:lumMod val="20000"/>
                      <a:lumOff val="80000"/>
                    </a:schemeClr>
                  </a:glow>
                  <a:innerShdw blurRad="69850" dist="43180" dir="5400000">
                    <a:srgbClr val="000000">
                      <a:alpha val="65000"/>
                    </a:srgbClr>
                  </a:innerShdw>
                </a:effectLst>
                <a:latin typeface="Old English Text MT" panose="03040902040508030806" pitchFamily="66" charset="0"/>
              </a:rPr>
              <a:t> </a:t>
            </a:r>
            <a:r>
              <a:rPr lang="en-US" sz="7200" b="1" u="sng"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rPr>
              <a:t>fiction</a:t>
            </a:r>
            <a:endParaRPr lang="en-US" sz="7200" b="1"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endParaRPr>
          </a:p>
        </p:txBody>
      </p:sp>
      <p:sp>
        <p:nvSpPr>
          <p:cNvPr id="3" name="Rounded Rectangle 2"/>
          <p:cNvSpPr/>
          <p:nvPr/>
        </p:nvSpPr>
        <p:spPr>
          <a:xfrm>
            <a:off x="10717343" y="4366140"/>
            <a:ext cx="1036320" cy="2409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0" b="1" dirty="0">
                <a:ln w="1905">
                  <a:solidFill>
                    <a:sysClr val="windowText" lastClr="000000"/>
                  </a:solidFill>
                </a:ln>
                <a:solidFill>
                  <a:srgbClr val="FF3399"/>
                </a:solidFill>
                <a:effectLst>
                  <a:glow rad="177800">
                    <a:srgbClr val="66FF33"/>
                  </a:glow>
                  <a:innerShdw blurRad="69850" dist="43180" dir="5400000">
                    <a:srgbClr val="000000">
                      <a:alpha val="65000"/>
                    </a:srgbClr>
                  </a:innerShdw>
                </a:effectLst>
                <a:latin typeface="Old English Text MT" panose="03040902040508030806" pitchFamily="66" charset="0"/>
              </a:rPr>
              <a:t>?</a:t>
            </a:r>
            <a:endParaRPr lang="en-CA" sz="17000" dirty="0"/>
          </a:p>
        </p:txBody>
      </p:sp>
      <p:sp>
        <p:nvSpPr>
          <p:cNvPr id="5" name="Rounded Rectangle 4"/>
          <p:cNvSpPr/>
          <p:nvPr/>
        </p:nvSpPr>
        <p:spPr>
          <a:xfrm>
            <a:off x="381740" y="0"/>
            <a:ext cx="11736279" cy="7986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4000" b="1" i="1" dirty="0">
                <a:ln>
                  <a:solidFill>
                    <a:srgbClr val="0000FF"/>
                  </a:solidFill>
                </a:ln>
                <a:solidFill>
                  <a:srgbClr val="FF0000"/>
                </a:solidFill>
                <a:effectLst>
                  <a:glow rad="127000">
                    <a:srgbClr val="FFCCFF"/>
                  </a:glow>
                </a:effectLst>
                <a:latin typeface="Georgia" panose="02040502050405020303" pitchFamily="18" charset="0"/>
              </a:rPr>
              <a:t>Next Presentation: 	                 	    Feb 15/19</a:t>
            </a:r>
            <a:endParaRPr lang="en-CA" sz="4000" b="1" i="1" dirty="0">
              <a:ln>
                <a:solidFill>
                  <a:srgbClr val="0000FF"/>
                </a:solidFill>
              </a:ln>
              <a:solidFill>
                <a:srgbClr val="FF0000"/>
              </a:solidFill>
              <a:effectLst>
                <a:glow rad="127000">
                  <a:srgbClr val="00FF99"/>
                </a:glow>
              </a:effectLst>
              <a:latin typeface="Georgia" panose="02040502050405020303" pitchFamily="18" charset="0"/>
            </a:endParaRPr>
          </a:p>
        </p:txBody>
      </p:sp>
      <p:sp>
        <p:nvSpPr>
          <p:cNvPr id="8" name="Rounded Rectangle 7"/>
          <p:cNvSpPr/>
          <p:nvPr/>
        </p:nvSpPr>
        <p:spPr>
          <a:xfrm>
            <a:off x="1051214" y="1939516"/>
            <a:ext cx="10089572" cy="914400"/>
          </a:xfrm>
          <a:prstGeom prst="roundRect">
            <a:avLst/>
          </a:prstGeom>
          <a:solidFill>
            <a:schemeClr val="tx1">
              <a:alpha val="39000"/>
            </a:schemeClr>
          </a:solidFill>
          <a:ln w="7620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4000" b="1" i="1" u="sng" dirty="0">
                <a:ln>
                  <a:solidFill>
                    <a:srgbClr val="0000FF"/>
                  </a:solidFill>
                </a:ln>
                <a:solidFill>
                  <a:srgbClr val="FF0000"/>
                </a:solidFill>
                <a:effectLst>
                  <a:glow rad="127000">
                    <a:srgbClr val="00FF99"/>
                  </a:glow>
                </a:effectLst>
                <a:latin typeface="Georgia" panose="02040502050405020303" pitchFamily="18" charset="0"/>
              </a:rPr>
              <a:t>When</a:t>
            </a:r>
            <a:r>
              <a:rPr lang="en-CA" sz="4000" b="1" i="1" dirty="0">
                <a:ln>
                  <a:solidFill>
                    <a:srgbClr val="0000FF"/>
                  </a:solidFill>
                </a:ln>
                <a:solidFill>
                  <a:srgbClr val="FF0000"/>
                </a:solidFill>
                <a:effectLst>
                  <a:glow rad="127000">
                    <a:srgbClr val="00FF99"/>
                  </a:glow>
                </a:effectLst>
                <a:latin typeface="Georgia" panose="02040502050405020303" pitchFamily="18" charset="0"/>
              </a:rPr>
              <a:t> was the </a:t>
            </a:r>
            <a:r>
              <a:rPr lang="en-CA" sz="4000" b="1" i="1" dirty="0">
                <a:ln>
                  <a:solidFill>
                    <a:srgbClr val="0000FF"/>
                  </a:solidFill>
                </a:ln>
                <a:solidFill>
                  <a:srgbClr val="FF0000"/>
                </a:solidFill>
                <a:effectLst>
                  <a:glow rad="127000">
                    <a:srgbClr val="00FFFF"/>
                  </a:glow>
                </a:effectLst>
                <a:latin typeface="Georgia" panose="02040502050405020303" pitchFamily="18" charset="0"/>
              </a:rPr>
              <a:t>Veil</a:t>
            </a:r>
            <a:r>
              <a:rPr lang="en-CA" sz="4000" b="1" i="1" dirty="0">
                <a:ln>
                  <a:solidFill>
                    <a:srgbClr val="0000FF"/>
                  </a:solidFill>
                </a:ln>
                <a:solidFill>
                  <a:srgbClr val="FF0000"/>
                </a:solidFill>
                <a:effectLst>
                  <a:glow rad="127000">
                    <a:srgbClr val="00FF99"/>
                  </a:glow>
                </a:effectLst>
                <a:latin typeface="Georgia" panose="02040502050405020303" pitchFamily="18" charset="0"/>
              </a:rPr>
              <a:t> rent in twain?</a:t>
            </a:r>
          </a:p>
        </p:txBody>
      </p:sp>
      <p:sp>
        <p:nvSpPr>
          <p:cNvPr id="4" name="Slide Number Placeholder 3"/>
          <p:cNvSpPr>
            <a:spLocks noGrp="1"/>
          </p:cNvSpPr>
          <p:nvPr>
            <p:ph type="sldNum" sz="quarter" idx="12"/>
          </p:nvPr>
        </p:nvSpPr>
        <p:spPr>
          <a:xfrm>
            <a:off x="9448800" y="6515735"/>
            <a:ext cx="2743200" cy="365125"/>
          </a:xfrm>
        </p:spPr>
        <p:txBody>
          <a:bodyPr/>
          <a:lstStyle/>
          <a:p>
            <a:fld id="{0FAB87E4-7748-4117-92E5-790DAABEC644}" type="slidenum">
              <a:rPr lang="en-US" b="1" smtClean="0">
                <a:solidFill>
                  <a:schemeClr val="bg1"/>
                </a:solidFill>
              </a:rPr>
              <a:t>60</a:t>
            </a:fld>
            <a:endParaRPr lang="en-US" b="1" dirty="0">
              <a:solidFill>
                <a:schemeClr val="bg1"/>
              </a:solidFill>
            </a:endParaRPr>
          </a:p>
        </p:txBody>
      </p:sp>
    </p:spTree>
    <p:extLst>
      <p:ext uri="{BB962C8B-B14F-4D97-AF65-F5344CB8AC3E}">
        <p14:creationId xmlns:p14="http://schemas.microsoft.com/office/powerpoint/2010/main" val="1753348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par>
                                <p:cTn id="8" presetID="22" presetClass="entr" presetSubtype="8" fill="hold" grpId="0" nodeType="withEffect">
                                  <p:stCondLst>
                                    <p:cond delay="17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xit" presetSubtype="8" fill="hold" grpId="1" nodeType="withEffect">
                                  <p:stCondLst>
                                    <p:cond delay="5000"/>
                                  </p:stCondLst>
                                  <p:childTnLst>
                                    <p:animEffect transition="out" filter="wipe(left)">
                                      <p:cBhvr>
                                        <p:cTn id="12" dur="2500"/>
                                        <p:tgtEl>
                                          <p:spTgt spid="8"/>
                                        </p:tgtEl>
                                      </p:cBhvr>
                                    </p:animEffect>
                                    <p:set>
                                      <p:cBhvr>
                                        <p:cTn id="13" dur="1" fill="hold">
                                          <p:stCondLst>
                                            <p:cond delay="2499"/>
                                          </p:stCondLst>
                                        </p:cTn>
                                        <p:tgtEl>
                                          <p:spTgt spid="8"/>
                                        </p:tgtEl>
                                        <p:attrNameLst>
                                          <p:attrName>style.visibility</p:attrName>
                                        </p:attrNameLst>
                                      </p:cBhvr>
                                      <p:to>
                                        <p:strVal val="hidden"/>
                                      </p:to>
                                    </p:set>
                                  </p:childTnLst>
                                </p:cTn>
                              </p:par>
                              <p:par>
                                <p:cTn id="14" presetID="22" presetClass="entr" presetSubtype="1" fill="hold" grpId="0" nodeType="withEffect">
                                  <p:stCondLst>
                                    <p:cond delay="60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250"/>
                                        <p:tgtEl>
                                          <p:spTgt spid="7"/>
                                        </p:tgtEl>
                                      </p:cBhvr>
                                    </p:animEffect>
                                  </p:childTnLst>
                                </p:cTn>
                              </p:par>
                              <p:par>
                                <p:cTn id="17" presetID="2" presetClass="entr" presetSubtype="9" fill="hold" grpId="0" nodeType="withEffect">
                                  <p:stCondLst>
                                    <p:cond delay="6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3000" fill="hold"/>
                                        <p:tgtEl>
                                          <p:spTgt spid="3"/>
                                        </p:tgtEl>
                                        <p:attrNameLst>
                                          <p:attrName>ppt_x</p:attrName>
                                        </p:attrNameLst>
                                      </p:cBhvr>
                                      <p:tavLst>
                                        <p:tav tm="0">
                                          <p:val>
                                            <p:strVal val="0-#ppt_w/2"/>
                                          </p:val>
                                        </p:tav>
                                        <p:tav tm="100000">
                                          <p:val>
                                            <p:strVal val="#ppt_x"/>
                                          </p:val>
                                        </p:tav>
                                      </p:tavLst>
                                    </p:anim>
                                    <p:anim calcmode="lin" valueType="num">
                                      <p:cBhvr additive="base">
                                        <p:cTn id="20" dur="3000" fill="hold"/>
                                        <p:tgtEl>
                                          <p:spTgt spid="3"/>
                                        </p:tgtEl>
                                        <p:attrNameLst>
                                          <p:attrName>ppt_y</p:attrName>
                                        </p:attrNameLst>
                                      </p:cBhvr>
                                      <p:tavLst>
                                        <p:tav tm="0">
                                          <p:val>
                                            <p:strVal val="0-#ppt_h/2"/>
                                          </p:val>
                                        </p:tav>
                                        <p:tav tm="100000">
                                          <p:val>
                                            <p:strVal val="#ppt_y"/>
                                          </p:val>
                                        </p:tav>
                                      </p:tavLst>
                                    </p:anim>
                                  </p:childTnLst>
                                </p:cTn>
                              </p:par>
                              <p:par>
                                <p:cTn id="21" presetID="8" presetClass="emph" presetSubtype="0" repeatCount="3000" fill="hold" grpId="1" nodeType="withEffect">
                                  <p:stCondLst>
                                    <p:cond delay="6000"/>
                                  </p:stCondLst>
                                  <p:childTnLst>
                                    <p:animRot by="21600000">
                                      <p:cBhvr>
                                        <p:cTn id="22"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5" grpId="0"/>
      <p:bldP spid="8" grpId="0" animBg="1"/>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FAB87E4-7748-4117-92E5-790DAABEC644}" type="slidenum">
              <a:rPr lang="en-US" smtClean="0"/>
              <a:pPr/>
              <a:t>61</a:t>
            </a:fld>
            <a:endParaRPr lang="en-US" dirty="0"/>
          </a:p>
        </p:txBody>
      </p:sp>
      <p:sp>
        <p:nvSpPr>
          <p:cNvPr id="3" name="Title 1"/>
          <p:cNvSpPr txBox="1">
            <a:spLocks/>
          </p:cNvSpPr>
          <p:nvPr/>
        </p:nvSpPr>
        <p:spPr>
          <a:xfrm>
            <a:off x="349925" y="3308"/>
            <a:ext cx="11398730" cy="30480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with this information, please send your questions to </a:t>
            </a:r>
            <a:br>
              <a:rPr lang="en-US" sz="40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Astleford:</a:t>
            </a:r>
          </a:p>
        </p:txBody>
      </p:sp>
      <p:pic>
        <p:nvPicPr>
          <p:cNvPr id="4" name="Picture 3" descr="C:\Users\Rae\Desktop\email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52" y="2626811"/>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30318" y="2834948"/>
            <a:ext cx="6766972" cy="715089"/>
          </a:xfrm>
          <a:prstGeom prst="roundRect">
            <a:avLst/>
          </a:prstGeom>
          <a:solidFill>
            <a:schemeClr val="accent2">
              <a:lumMod val="40000"/>
              <a:lumOff val="60000"/>
            </a:schemeClr>
          </a:solidFill>
          <a:ln>
            <a:solidFill>
              <a:srgbClr val="950543"/>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a:latin typeface="Segoe Print" pitchFamily="2" charset="0"/>
                <a:hlinkClick r:id="rId4"/>
              </a:rPr>
              <a:t>tim</a:t>
            </a:r>
            <a:r>
              <a:rPr lang="en-US" sz="3600" dirty="0">
                <a:solidFill>
                  <a:srgbClr val="0037A4"/>
                </a:solidFill>
                <a:latin typeface="Segoe Print" pitchFamily="2" charset="0"/>
                <a:hlinkClick r:id="rId4"/>
              </a:rPr>
              <a:t>@studythecalendar.co</a:t>
            </a:r>
            <a:r>
              <a:rPr lang="en-US" sz="3600" dirty="0">
                <a:latin typeface="Segoe Print" pitchFamily="2" charset="0"/>
                <a:hlinkClick r:id="rId4"/>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6" name="Rounded Rectangle 5"/>
          <p:cNvSpPr/>
          <p:nvPr/>
        </p:nvSpPr>
        <p:spPr>
          <a:xfrm>
            <a:off x="5002465" y="3779238"/>
            <a:ext cx="6469100" cy="646986"/>
          </a:xfrm>
          <a:prstGeom prst="round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200" dirty="0">
                <a:ln>
                  <a:solidFill>
                    <a:schemeClr val="tx1"/>
                  </a:solidFill>
                </a:ln>
                <a:solidFill>
                  <a:srgbClr val="0037A4"/>
                </a:solidFill>
                <a:effectLst>
                  <a:glow rad="127000">
                    <a:srgbClr val="99FF99"/>
                  </a:glow>
                </a:effectLst>
                <a:latin typeface="Segoe Print" pitchFamily="2" charset="0"/>
                <a:hlinkClick r:id="rId5"/>
              </a:rPr>
              <a:t>www.studythecalendar.co</a:t>
            </a:r>
            <a:r>
              <a:rPr lang="en-US" sz="3200" dirty="0">
                <a:ln>
                  <a:solidFill>
                    <a:schemeClr val="tx1"/>
                  </a:solidFill>
                </a:ln>
                <a:effectLst>
                  <a:glow rad="127000">
                    <a:srgbClr val="99FF99"/>
                  </a:glow>
                </a:effectLst>
                <a:latin typeface="Segoe Print" pitchFamily="2" charset="0"/>
                <a:hlinkClick r:id="rId5"/>
              </a:rPr>
              <a:t>m</a:t>
            </a:r>
            <a:r>
              <a:rPr lang="en-US" sz="32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1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16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27185376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9238" y="173312"/>
            <a:ext cx="11935515" cy="6548333"/>
          </a:xfrm>
          <a:solidFill>
            <a:schemeClr val="accent2">
              <a:lumMod val="20000"/>
              <a:lumOff val="80000"/>
            </a:schemeClr>
          </a:solidFill>
          <a:effectLst>
            <a:glow rad="127000">
              <a:srgbClr val="00FFFF"/>
            </a:glow>
          </a:effectLst>
          <a:scene3d>
            <a:camera prst="orthographicFront"/>
            <a:lightRig rig="threePt" dir="t"/>
          </a:scene3d>
          <a:sp3d>
            <a:bevelT/>
          </a:sp3d>
        </p:spPr>
        <p:txBody>
          <a:bodyPr anchor="ctr">
            <a:normAutofit lnSpcReduction="10000"/>
            <a:sp3d extrusionH="57150">
              <a:bevelT w="38100" h="38100" prst="angle"/>
            </a:sp3d>
          </a:bodyPr>
          <a:lstStyle/>
          <a:p>
            <a:pPr indent="-914400"/>
            <a:r>
              <a:rPr lang="en-US" sz="2800" dirty="0">
                <a:solidFill>
                  <a:srgbClr val="00B050"/>
                </a:solidFill>
                <a:ea typeface="+mj-ea"/>
                <a:cs typeface="+mj-cs"/>
              </a:rPr>
              <a:t>Leviticus 23:27-32 </a:t>
            </a:r>
            <a:r>
              <a:rPr lang="en-US" sz="2800" dirty="0">
                <a:solidFill>
                  <a:prstClr val="black"/>
                </a:solidFill>
                <a:ea typeface="+mj-ea"/>
                <a:cs typeface="+mj-cs"/>
              </a:rPr>
              <a:t>delivers to us:  </a:t>
            </a:r>
            <a:r>
              <a:rPr lang="en-US" sz="2800" dirty="0">
                <a:solidFill>
                  <a:srgbClr val="FF0000"/>
                </a:solidFill>
                <a:ea typeface="+mj-ea"/>
                <a:cs typeface="+mj-cs"/>
              </a:rPr>
              <a:t>#</a:t>
            </a:r>
            <a:r>
              <a:rPr lang="en-US" sz="2800" b="1" dirty="0">
                <a:solidFill>
                  <a:srgbClr val="FF0000"/>
                </a:solidFill>
                <a:ea typeface="+mj-ea"/>
                <a:cs typeface="+mj-cs"/>
              </a:rPr>
              <a:t>1 –</a:t>
            </a:r>
            <a:r>
              <a:rPr lang="en-US" sz="2800" dirty="0">
                <a:solidFill>
                  <a:prstClr val="black"/>
                </a:solidFill>
                <a:ea typeface="+mj-ea"/>
                <a:cs typeface="+mj-cs"/>
              </a:rPr>
              <a:t> A </a:t>
            </a:r>
            <a:r>
              <a:rPr lang="en-US" sz="3600" b="1" u="sng" dirty="0">
                <a:solidFill>
                  <a:prstClr val="black"/>
                </a:solidFill>
                <a:effectLst>
                  <a:glow rad="127000">
                    <a:srgbClr val="00FFFF"/>
                  </a:glow>
                </a:effectLst>
                <a:ea typeface="+mj-ea"/>
                <a:cs typeface="+mj-cs"/>
              </a:rPr>
              <a:t>Premier Statement</a:t>
            </a:r>
            <a:r>
              <a:rPr lang="en-US" sz="3600" b="1" dirty="0">
                <a:solidFill>
                  <a:prstClr val="black"/>
                </a:solidFill>
                <a:effectLst>
                  <a:glow rad="127000">
                    <a:srgbClr val="00FFFF"/>
                  </a:glow>
                </a:effectLst>
                <a:ea typeface="+mj-ea"/>
                <a:cs typeface="+mj-cs"/>
              </a:rPr>
              <a:t> </a:t>
            </a:r>
            <a:r>
              <a:rPr lang="en-US" sz="2800" u="sng" dirty="0">
                <a:solidFill>
                  <a:prstClr val="black"/>
                </a:solidFill>
                <a:ea typeface="+mj-ea"/>
                <a:cs typeface="+mj-cs"/>
              </a:rPr>
              <a:t>of timing</a:t>
            </a:r>
            <a:r>
              <a:rPr lang="en-US" sz="2800" dirty="0">
                <a:solidFill>
                  <a:prstClr val="black"/>
                </a:solidFill>
                <a:ea typeface="+mj-ea"/>
                <a:cs typeface="+mj-cs"/>
              </a:rPr>
              <a:t> – </a:t>
            </a:r>
            <a:br>
              <a:rPr lang="en-US" sz="2800" dirty="0">
                <a:solidFill>
                  <a:prstClr val="black"/>
                </a:solidFill>
                <a:ea typeface="+mj-ea"/>
                <a:cs typeface="+mj-cs"/>
              </a:rPr>
            </a:br>
            <a:r>
              <a:rPr lang="en-US" sz="800" dirty="0">
                <a:solidFill>
                  <a:prstClr val="black"/>
                </a:solidFill>
                <a:ea typeface="+mj-ea"/>
                <a:cs typeface="+mj-cs"/>
              </a:rPr>
              <a:t>				</a:t>
            </a:r>
          </a:p>
          <a:p>
            <a:pPr indent="-914400"/>
            <a:r>
              <a:rPr lang="en-US" sz="2800" b="1" dirty="0">
                <a:solidFill>
                  <a:prstClr val="black"/>
                </a:solidFill>
                <a:ea typeface="+mj-ea"/>
                <a:cs typeface="+mj-cs"/>
              </a:rPr>
              <a:t>				</a:t>
            </a:r>
            <a:r>
              <a:rPr lang="en-US" sz="3200" b="1" dirty="0">
                <a:ln>
                  <a:solidFill>
                    <a:srgbClr val="0000FF"/>
                  </a:solidFill>
                </a:ln>
                <a:solidFill>
                  <a:srgbClr val="FF0000"/>
                </a:solidFill>
                <a:ea typeface="+mj-ea"/>
                <a:cs typeface="+mj-cs"/>
              </a:rPr>
              <a:t>The </a:t>
            </a:r>
            <a:r>
              <a:rPr lang="en-US" sz="3200" b="1" u="sng" dirty="0">
                <a:ln>
                  <a:solidFill>
                    <a:srgbClr val="0000FF"/>
                  </a:solidFill>
                </a:ln>
                <a:solidFill>
                  <a:srgbClr val="FF0000"/>
                </a:solidFill>
                <a:ea typeface="+mj-ea"/>
                <a:cs typeface="+mj-cs"/>
              </a:rPr>
              <a:t>10</a:t>
            </a:r>
            <a:r>
              <a:rPr lang="en-US" sz="3200" b="1" u="sng" baseline="30000" dirty="0">
                <a:ln>
                  <a:solidFill>
                    <a:srgbClr val="0000FF"/>
                  </a:solidFill>
                </a:ln>
                <a:solidFill>
                  <a:srgbClr val="FF0000"/>
                </a:solidFill>
                <a:ea typeface="+mj-ea"/>
                <a:cs typeface="+mj-cs"/>
              </a:rPr>
              <a:t>th</a:t>
            </a:r>
            <a:r>
              <a:rPr lang="en-US" sz="3200" b="1" u="sng" dirty="0">
                <a:ln>
                  <a:solidFill>
                    <a:srgbClr val="0000FF"/>
                  </a:solidFill>
                </a:ln>
                <a:solidFill>
                  <a:srgbClr val="FF0000"/>
                </a:solidFill>
                <a:ea typeface="+mj-ea"/>
                <a:cs typeface="+mj-cs"/>
              </a:rPr>
              <a:t> day</a:t>
            </a:r>
            <a:r>
              <a:rPr lang="en-US" sz="3200" b="1" dirty="0">
                <a:ln>
                  <a:solidFill>
                    <a:srgbClr val="0000FF"/>
                  </a:solidFill>
                </a:ln>
                <a:solidFill>
                  <a:srgbClr val="FF0000"/>
                </a:solidFill>
                <a:ea typeface="+mj-ea"/>
                <a:cs typeface="+mj-cs"/>
              </a:rPr>
              <a:t> of the 7</a:t>
            </a:r>
            <a:r>
              <a:rPr lang="en-US" sz="3200" b="1" baseline="30000" dirty="0">
                <a:ln>
                  <a:solidFill>
                    <a:srgbClr val="0000FF"/>
                  </a:solidFill>
                </a:ln>
                <a:solidFill>
                  <a:srgbClr val="FF0000"/>
                </a:solidFill>
                <a:ea typeface="+mj-ea"/>
                <a:cs typeface="+mj-cs"/>
              </a:rPr>
              <a:t>th</a:t>
            </a:r>
            <a:r>
              <a:rPr lang="en-US" sz="3200" b="1" dirty="0">
                <a:ln>
                  <a:solidFill>
                    <a:srgbClr val="0000FF"/>
                  </a:solidFill>
                </a:ln>
                <a:solidFill>
                  <a:srgbClr val="FF0000"/>
                </a:solidFill>
                <a:ea typeface="+mj-ea"/>
                <a:cs typeface="+mj-cs"/>
              </a:rPr>
              <a:t> month.</a:t>
            </a:r>
            <a:br>
              <a:rPr lang="en-US" sz="3200" dirty="0">
                <a:ln>
                  <a:solidFill>
                    <a:srgbClr val="0000FF"/>
                  </a:solidFill>
                </a:ln>
                <a:solidFill>
                  <a:prstClr val="black"/>
                </a:solidFill>
                <a:ea typeface="+mj-ea"/>
                <a:cs typeface="+mj-cs"/>
              </a:rPr>
            </a:br>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endParaRPr lang="en-US" sz="2800" dirty="0">
              <a:solidFill>
                <a:prstClr val="black"/>
              </a:solidFill>
              <a:ea typeface="+mj-ea"/>
              <a:cs typeface="+mj-cs"/>
            </a:endParaRPr>
          </a:p>
          <a:p>
            <a:pPr indent="-914400"/>
            <a:br>
              <a:rPr lang="en-US" dirty="0">
                <a:solidFill>
                  <a:prstClr val="black"/>
                </a:solidFill>
                <a:ea typeface="+mj-ea"/>
                <a:cs typeface="+mj-cs"/>
              </a:rPr>
            </a:br>
            <a:br>
              <a:rPr lang="en-US" sz="800" dirty="0">
                <a:solidFill>
                  <a:prstClr val="black"/>
                </a:solidFill>
                <a:ea typeface="+mj-ea"/>
                <a:cs typeface="+mj-cs"/>
              </a:rPr>
            </a:b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a:t>
            </a:r>
            <a:r>
              <a:rPr lang="en-US" b="1" dirty="0">
                <a:solidFill>
                  <a:srgbClr val="FF0000"/>
                </a:solidFill>
                <a:latin typeface="Georgia" panose="02040502050405020303" pitchFamily="18" charset="0"/>
                <a:ea typeface="+mj-ea"/>
                <a:cs typeface="+mj-cs"/>
              </a:rPr>
              <a:t>a</a:t>
            </a:r>
            <a:r>
              <a:rPr lang="en-US" dirty="0">
                <a:solidFill>
                  <a:prstClr val="black"/>
                </a:solidFill>
                <a:latin typeface="Georgia" panose="02040502050405020303" pitchFamily="18" charset="0"/>
                <a:ea typeface="+mj-ea"/>
                <a:cs typeface="+mj-cs"/>
              </a:rPr>
              <a:t>)	</a:t>
            </a:r>
            <a:r>
              <a:rPr lang="en-US" sz="2800" dirty="0">
                <a:solidFill>
                  <a:srgbClr val="ED7D31">
                    <a:lumMod val="75000"/>
                  </a:srgbClr>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CC00FF"/>
                </a:solidFill>
                <a:latin typeface="Georgia" panose="02040502050405020303" pitchFamily="18" charset="0"/>
                <a:ea typeface="+mj-ea"/>
                <a:cs typeface="+mj-cs"/>
              </a:rPr>
              <a:t>of this </a:t>
            </a:r>
            <a:r>
              <a:rPr lang="en-US" sz="2800" i="1" u="sng" dirty="0">
                <a:solidFill>
                  <a:srgbClr val="CC00FF"/>
                </a:solidFill>
                <a:latin typeface="Georgia" panose="02040502050405020303" pitchFamily="18" charset="0"/>
                <a:ea typeface="+mj-ea"/>
                <a:cs typeface="+mj-cs"/>
              </a:rPr>
              <a:t>seventh</a:t>
            </a:r>
            <a:r>
              <a:rPr lang="en-US" sz="2800" i="1" dirty="0">
                <a:solidFill>
                  <a:srgbClr val="CC00FF"/>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br>
              <a:rPr lang="en-US" sz="2800" b="1" i="1" dirty="0">
                <a:solidFill>
                  <a:srgbClr val="CC00FF"/>
                </a:solidFill>
                <a:latin typeface="Georgia" panose="02040502050405020303" pitchFamily="18" charset="0"/>
                <a:ea typeface="+mj-ea"/>
                <a:cs typeface="+mj-cs"/>
              </a:rPr>
            </a:br>
            <a:br>
              <a:rPr lang="en-US" sz="2800" b="1" i="1" dirty="0">
                <a:solidFill>
                  <a:srgbClr val="CC00FF"/>
                </a:solidFill>
                <a:latin typeface="Georgia" panose="02040502050405020303" pitchFamily="18" charset="0"/>
                <a:ea typeface="+mj-ea"/>
                <a:cs typeface="+mj-cs"/>
              </a:rPr>
            </a:b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There can be no mistake that </a:t>
            </a:r>
            <a:r>
              <a:rPr lang="en-US" sz="2800" b="1" i="1" dirty="0">
                <a:solidFill>
                  <a:srgbClr val="0000FF"/>
                </a:solidFill>
                <a:latin typeface="Georgia" panose="02040502050405020303" pitchFamily="18" charset="0"/>
                <a:ea typeface="+mj-ea"/>
                <a:cs typeface="+mj-cs"/>
              </a:rPr>
              <a:t>Yahuah</a:t>
            </a:r>
            <a:r>
              <a:rPr lang="en-US" sz="2800" b="1" i="1" dirty="0">
                <a:solidFill>
                  <a:srgbClr val="CC00FF"/>
                </a:solidFill>
                <a:latin typeface="Georgia" panose="02040502050405020303" pitchFamily="18" charset="0"/>
                <a:ea typeface="+mj-ea"/>
                <a:cs typeface="+mj-cs"/>
              </a:rPr>
              <a:t> </a:t>
            </a:r>
            <a:r>
              <a:rPr lang="en-US" sz="2800" i="1" dirty="0">
                <a:solidFill>
                  <a:schemeClr val="tx1"/>
                </a:solidFill>
                <a:latin typeface="Georgia" panose="02040502050405020303" pitchFamily="18" charset="0"/>
                <a:ea typeface="+mj-ea"/>
                <a:cs typeface="+mj-cs"/>
              </a:rPr>
              <a:t>wants us to understand that </a:t>
            </a:r>
            <a:br>
              <a:rPr lang="en-US" sz="2800" i="1" dirty="0">
                <a:solidFill>
                  <a:schemeClr val="tx1"/>
                </a:solidFill>
                <a:latin typeface="Georgia" panose="02040502050405020303" pitchFamily="18" charset="0"/>
                <a:ea typeface="+mj-ea"/>
                <a:cs typeface="+mj-cs"/>
              </a:rPr>
            </a:br>
            <a:r>
              <a:rPr lang="en-US" sz="2800" i="1" dirty="0">
                <a:solidFill>
                  <a:schemeClr val="tx1"/>
                </a:solidFill>
                <a:latin typeface="Georgia" panose="02040502050405020303" pitchFamily="18" charset="0"/>
                <a:ea typeface="+mj-ea"/>
                <a:cs typeface="+mj-cs"/>
              </a:rPr>
              <a:t>                                  the </a:t>
            </a:r>
            <a:r>
              <a:rPr lang="en-US" sz="2800" b="1" i="1" dirty="0">
                <a:solidFill>
                  <a:schemeClr val="tx1"/>
                </a:solidFill>
                <a:effectLst>
                  <a:glow rad="127000">
                    <a:srgbClr val="00FFFF"/>
                  </a:glow>
                </a:effectLst>
                <a:latin typeface="Georgia" panose="02040502050405020303" pitchFamily="18" charset="0"/>
                <a:ea typeface="+mj-ea"/>
                <a:cs typeface="+mj-cs"/>
              </a:rPr>
              <a:t>10</a:t>
            </a:r>
            <a:r>
              <a:rPr lang="en-US" sz="2800" b="1" i="1" baseline="30000" dirty="0">
                <a:solidFill>
                  <a:schemeClr val="tx1"/>
                </a:solidFill>
                <a:effectLst>
                  <a:glow rad="127000">
                    <a:srgbClr val="00FFFF"/>
                  </a:glow>
                </a:effectLst>
                <a:latin typeface="Georgia" panose="02040502050405020303" pitchFamily="18" charset="0"/>
                <a:ea typeface="+mj-ea"/>
                <a:cs typeface="+mj-cs"/>
              </a:rPr>
              <a:t>th</a:t>
            </a:r>
            <a:r>
              <a:rPr lang="en-US" sz="2800" i="1" dirty="0">
                <a:solidFill>
                  <a:schemeClr val="tx1"/>
                </a:solidFill>
                <a:latin typeface="Georgia" panose="02040502050405020303" pitchFamily="18" charset="0"/>
                <a:ea typeface="+mj-ea"/>
                <a:cs typeface="+mj-cs"/>
              </a:rPr>
              <a:t> of Tishri is the</a:t>
            </a:r>
            <a:r>
              <a:rPr lang="en-US" sz="2800" b="1" i="1" dirty="0">
                <a:solidFill>
                  <a:schemeClr val="tx1"/>
                </a:solidFill>
                <a:latin typeface="Georgia" panose="02040502050405020303" pitchFamily="18" charset="0"/>
                <a:ea typeface="+mj-ea"/>
                <a:cs typeface="+mj-cs"/>
              </a:rPr>
              <a:t> </a:t>
            </a:r>
            <a:r>
              <a:rPr lang="en-US" sz="2800" b="1" i="1" dirty="0">
                <a:solidFill>
                  <a:srgbClr val="CC00FF"/>
                </a:solidFill>
                <a:latin typeface="Georgia" panose="02040502050405020303" pitchFamily="18" charset="0"/>
                <a:ea typeface="+mj-ea"/>
                <a:cs typeface="+mj-cs"/>
              </a:rPr>
              <a:t>APPOINTED TIME. </a:t>
            </a:r>
          </a:p>
        </p:txBody>
      </p:sp>
      <p:grpSp>
        <p:nvGrpSpPr>
          <p:cNvPr id="2" name="Group 1"/>
          <p:cNvGrpSpPr/>
          <p:nvPr/>
        </p:nvGrpSpPr>
        <p:grpSpPr>
          <a:xfrm>
            <a:off x="3459553" y="4105536"/>
            <a:ext cx="4059624" cy="892000"/>
            <a:chOff x="3438660" y="3723719"/>
            <a:chExt cx="3918706" cy="844084"/>
          </a:xfrm>
          <a:gradFill>
            <a:gsLst>
              <a:gs pos="42000">
                <a:srgbClr val="95F1FD"/>
              </a:gs>
              <a:gs pos="68000">
                <a:srgbClr val="FFFF00"/>
              </a:gs>
              <a:gs pos="100000">
                <a:srgbClr val="FF0066"/>
              </a:gs>
            </a:gsLst>
            <a:lin ang="5400000" scaled="1"/>
          </a:gradFill>
        </p:grpSpPr>
        <p:sp>
          <p:nvSpPr>
            <p:cNvPr id="6" name="4-Point Star 5"/>
            <p:cNvSpPr/>
            <p:nvPr/>
          </p:nvSpPr>
          <p:spPr>
            <a:xfrm>
              <a:off x="3438660" y="3723719"/>
              <a:ext cx="795322" cy="618308"/>
            </a:xfrm>
            <a:prstGeom prst="star4">
              <a:avLst/>
            </a:prstGeom>
            <a:grpFill/>
            <a:ln w="38100">
              <a:solidFill>
                <a:srgbClr val="95054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Arrow 9"/>
            <p:cNvSpPr/>
            <p:nvPr/>
          </p:nvSpPr>
          <p:spPr>
            <a:xfrm rot="550490">
              <a:off x="4577533" y="3731849"/>
              <a:ext cx="2779833" cy="835954"/>
            </a:xfrm>
            <a:prstGeom prst="curvedDownArrow">
              <a:avLst>
                <a:gd name="adj1" fmla="val 25000"/>
                <a:gd name="adj2" fmla="val 91001"/>
                <a:gd name="adj3" fmla="val 38636"/>
              </a:avLst>
            </a:prstGeom>
            <a:grp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7</a:t>
            </a:fld>
            <a:endParaRPr lang="en-US" sz="1400" b="1" dirty="0">
              <a:solidFill>
                <a:schemeClr val="tx1"/>
              </a:solidFill>
            </a:endParaRPr>
          </a:p>
        </p:txBody>
      </p:sp>
      <p:cxnSp>
        <p:nvCxnSpPr>
          <p:cNvPr id="15" name="Straight Arrow Connector 14"/>
          <p:cNvCxnSpPr/>
          <p:nvPr/>
        </p:nvCxnSpPr>
        <p:spPr>
          <a:xfrm flipH="1">
            <a:off x="9122805" y="3890190"/>
            <a:ext cx="816746" cy="1018371"/>
          </a:xfrm>
          <a:prstGeom prst="straightConnector1">
            <a:avLst/>
          </a:prstGeom>
          <a:ln w="57150">
            <a:solidFill>
              <a:srgbClr val="950543"/>
            </a:solidFill>
            <a:tailEnd type="arrow"/>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9238" y="1301578"/>
            <a:ext cx="11823865" cy="203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dirty="0">
                <a:solidFill>
                  <a:prstClr val="black"/>
                </a:solidFill>
              </a:rPr>
              <a:t>Then we see </a:t>
            </a:r>
            <a:r>
              <a:rPr lang="en-US" sz="3600" b="1" i="1" dirty="0">
                <a:solidFill>
                  <a:srgbClr val="CC00FF"/>
                </a:solidFill>
              </a:rPr>
              <a:t>6 </a:t>
            </a:r>
            <a:r>
              <a:rPr lang="en-US" sz="3600" b="1" i="1" u="sng" dirty="0">
                <a:solidFill>
                  <a:srgbClr val="CC00FF"/>
                </a:solidFill>
              </a:rPr>
              <a:t>additional</a:t>
            </a:r>
            <a:r>
              <a:rPr lang="en-US" sz="3600" b="1" i="1" dirty="0">
                <a:solidFill>
                  <a:srgbClr val="CC00FF"/>
                </a:solidFill>
              </a:rPr>
              <a:t> reference points </a:t>
            </a:r>
            <a:r>
              <a:rPr lang="en-US" sz="2400" dirty="0">
                <a:solidFill>
                  <a:prstClr val="black"/>
                </a:solidFill>
              </a:rPr>
              <a:t>indicating that Tishri’s </a:t>
            </a:r>
            <a:r>
              <a:rPr lang="en-US" sz="2400" b="1" dirty="0">
                <a:solidFill>
                  <a:srgbClr val="FF0000"/>
                </a:solidFill>
              </a:rPr>
              <a:t>10</a:t>
            </a:r>
            <a:r>
              <a:rPr lang="en-US" sz="2400" b="1" baseline="30000" dirty="0">
                <a:solidFill>
                  <a:srgbClr val="FF0000"/>
                </a:solidFill>
              </a:rPr>
              <a:t>th</a:t>
            </a:r>
            <a:r>
              <a:rPr lang="en-US" sz="2400" dirty="0">
                <a:solidFill>
                  <a:prstClr val="black"/>
                </a:solidFill>
              </a:rPr>
              <a:t> cycle of the 7</a:t>
            </a:r>
            <a:r>
              <a:rPr lang="en-US" sz="2400" baseline="30000" dirty="0">
                <a:solidFill>
                  <a:prstClr val="black"/>
                </a:solidFill>
              </a:rPr>
              <a:t>th</a:t>
            </a:r>
            <a:r>
              <a:rPr lang="en-US" sz="2400" dirty="0">
                <a:solidFill>
                  <a:prstClr val="black"/>
                </a:solidFill>
              </a:rPr>
              <a:t> month, is the </a:t>
            </a:r>
            <a:r>
              <a:rPr lang="en-US" sz="2400" u="sng" dirty="0">
                <a:solidFill>
                  <a:prstClr val="black"/>
                </a:solidFill>
              </a:rPr>
              <a:t>one and only cycle</a:t>
            </a:r>
            <a:r>
              <a:rPr lang="en-US" sz="2400" dirty="0">
                <a:solidFill>
                  <a:prstClr val="black"/>
                </a:solidFill>
              </a:rPr>
              <a:t> of the year determined by </a:t>
            </a:r>
            <a:r>
              <a:rPr lang="en-US" sz="2400" b="1" dirty="0">
                <a:solidFill>
                  <a:srgbClr val="0000CC"/>
                </a:solidFill>
              </a:rPr>
              <a:t>Yahuah</a:t>
            </a:r>
            <a:r>
              <a:rPr lang="en-US" sz="2400" dirty="0">
                <a:solidFill>
                  <a:prstClr val="black"/>
                </a:solidFill>
              </a:rPr>
              <a:t> to be </a:t>
            </a:r>
            <a:br>
              <a:rPr lang="en-US" sz="2400" dirty="0">
                <a:solidFill>
                  <a:prstClr val="black"/>
                </a:solidFill>
              </a:rPr>
            </a:br>
            <a:r>
              <a:rPr lang="en-US" sz="2400" dirty="0">
                <a:solidFill>
                  <a:prstClr val="black"/>
                </a:solidFill>
              </a:rPr>
              <a:t>	</a:t>
            </a:r>
            <a:r>
              <a:rPr lang="en-US" sz="4000" u="sng" dirty="0">
                <a:solidFill>
                  <a:srgbClr val="CC00FF"/>
                </a:solidFill>
                <a:latin typeface="Cooper Black" panose="0208090404030B020404" pitchFamily="18" charset="0"/>
              </a:rPr>
              <a:t>THE DAY</a:t>
            </a:r>
            <a:r>
              <a:rPr lang="en-US" sz="4000" dirty="0">
                <a:solidFill>
                  <a:srgbClr val="CC00FF"/>
                </a:solidFill>
                <a:latin typeface="Cooper Black" panose="0208090404030B020404" pitchFamily="18" charset="0"/>
              </a:rPr>
              <a:t> </a:t>
            </a:r>
            <a:r>
              <a:rPr lang="en-US" sz="2400" dirty="0">
                <a:solidFill>
                  <a:prstClr val="black"/>
                </a:solidFill>
              </a:rPr>
              <a:t>for Atonement. </a:t>
            </a:r>
            <a:br>
              <a:rPr lang="en-US" sz="2400" dirty="0">
                <a:solidFill>
                  <a:prstClr val="black"/>
                </a:solidFill>
              </a:rPr>
            </a:br>
            <a:br>
              <a:rPr lang="en-US" sz="1200" dirty="0">
                <a:solidFill>
                  <a:prstClr val="black"/>
                </a:solidFill>
              </a:rPr>
            </a:br>
            <a:r>
              <a:rPr lang="en-US" sz="2400" b="1" dirty="0">
                <a:solidFill>
                  <a:srgbClr val="FF0066"/>
                </a:solidFill>
              </a:rPr>
              <a:t>Ultimately,</a:t>
            </a:r>
            <a:r>
              <a:rPr lang="en-US" sz="2400" b="1" dirty="0">
                <a:solidFill>
                  <a:prstClr val="black"/>
                </a:solidFill>
              </a:rPr>
              <a:t> </a:t>
            </a:r>
            <a:r>
              <a:rPr lang="en-US" sz="2400" b="1" dirty="0">
                <a:solidFill>
                  <a:srgbClr val="0000CC"/>
                </a:solidFill>
              </a:rPr>
              <a:t>Who</a:t>
            </a:r>
            <a:r>
              <a:rPr lang="en-US" sz="2400" dirty="0">
                <a:solidFill>
                  <a:prstClr val="black"/>
                </a:solidFill>
              </a:rPr>
              <a:t> gave </a:t>
            </a:r>
            <a:r>
              <a:rPr lang="en-US" sz="2400" dirty="0">
                <a:solidFill>
                  <a:prstClr val="black">
                    <a:lumMod val="95000"/>
                    <a:lumOff val="5000"/>
                  </a:prstClr>
                </a:solidFill>
              </a:rPr>
              <a:t>this definitive statement of timing for the Day of Atonement?</a:t>
            </a:r>
            <a:endParaRPr lang="en-CA" dirty="0"/>
          </a:p>
        </p:txBody>
      </p:sp>
      <p:sp>
        <p:nvSpPr>
          <p:cNvPr id="7" name="Rectangle 6"/>
          <p:cNvSpPr/>
          <p:nvPr/>
        </p:nvSpPr>
        <p:spPr>
          <a:xfrm>
            <a:off x="182403" y="3389020"/>
            <a:ext cx="9401940" cy="583260"/>
          </a:xfrm>
          <a:prstGeom prst="rect">
            <a:avLst/>
          </a:prstGeom>
          <a:no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a:solidFill>
                  <a:srgbClr val="008080"/>
                </a:solidFill>
                <a:latin typeface="Georgia" panose="02040502050405020303" pitchFamily="18" charset="0"/>
              </a:rPr>
              <a:t>Lev 23:26</a:t>
            </a:r>
            <a:r>
              <a:rPr lang="en-US" sz="2400" dirty="0">
                <a:solidFill>
                  <a:prstClr val="black"/>
                </a:solidFill>
                <a:latin typeface="Georgia" panose="02040502050405020303" pitchFamily="18" charset="0"/>
              </a:rPr>
              <a:t>	</a:t>
            </a:r>
            <a:r>
              <a:rPr lang="en-US" sz="2800" dirty="0">
                <a:solidFill>
                  <a:srgbClr val="ED7D31">
                    <a:lumMod val="75000"/>
                  </a:srgbClr>
                </a:solidFill>
                <a:latin typeface="Georgia" panose="02040502050405020303" pitchFamily="18" charset="0"/>
              </a:rPr>
              <a:t>And </a:t>
            </a:r>
            <a:r>
              <a:rPr lang="he-IL" sz="2800" b="1" dirty="0">
                <a:solidFill>
                  <a:srgbClr val="0000CC"/>
                </a:solidFill>
                <a:latin typeface="SBL Hebrew"/>
                <a:cs typeface="Times New Roman" panose="02020603050405020304" pitchFamily="18" charset="0"/>
              </a:rPr>
              <a:t>יהוה</a:t>
            </a:r>
            <a:r>
              <a:rPr lang="en-US" sz="2800" dirty="0">
                <a:solidFill>
                  <a:srgbClr val="ED7D31">
                    <a:lumMod val="75000"/>
                  </a:srgbClr>
                </a:solidFill>
                <a:latin typeface="Georgia" panose="02040502050405020303" pitchFamily="18" charset="0"/>
              </a:rPr>
              <a:t> [</a:t>
            </a:r>
            <a:r>
              <a:rPr lang="en-US" sz="2800" b="1" dirty="0">
                <a:solidFill>
                  <a:srgbClr val="0000CC"/>
                </a:solidFill>
                <a:latin typeface="Georgia" panose="02040502050405020303" pitchFamily="18" charset="0"/>
              </a:rPr>
              <a:t>Yahuah</a:t>
            </a:r>
            <a:r>
              <a:rPr lang="en-US" sz="2800" dirty="0">
                <a:solidFill>
                  <a:srgbClr val="ED7D31">
                    <a:lumMod val="75000"/>
                  </a:srgbClr>
                </a:solidFill>
                <a:latin typeface="Georgia" panose="02040502050405020303" pitchFamily="18" charset="0"/>
              </a:rPr>
              <a:t>] spoke to Mosheh, saying,</a:t>
            </a:r>
            <a:endParaRPr lang="en-CA" dirty="0"/>
          </a:p>
        </p:txBody>
      </p:sp>
    </p:spTree>
    <p:extLst>
      <p:ext uri="{BB962C8B-B14F-4D97-AF65-F5344CB8AC3E}">
        <p14:creationId xmlns:p14="http://schemas.microsoft.com/office/powerpoint/2010/main" val="2963758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par>
                                <p:cTn id="15" presetID="26" presetClass="entr" presetSubtype="0" fill="hold" nodeType="withEffect">
                                  <p:stCondLst>
                                    <p:cond delay="300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435">
                                          <p:stCondLst>
                                            <p:cond delay="0"/>
                                          </p:stCondLst>
                                        </p:cTn>
                                        <p:tgtEl>
                                          <p:spTgt spid="2"/>
                                        </p:tgtEl>
                                      </p:cBhvr>
                                    </p:animEffect>
                                    <p:anim calcmode="lin" valueType="num">
                                      <p:cBhvr>
                                        <p:cTn id="1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23" dur="20">
                                          <p:stCondLst>
                                            <p:cond delay="487"/>
                                          </p:stCondLst>
                                        </p:cTn>
                                        <p:tgtEl>
                                          <p:spTgt spid="2"/>
                                        </p:tgtEl>
                                      </p:cBhvr>
                                      <p:to x="100000" y="60000"/>
                                    </p:animScale>
                                    <p:animScale>
                                      <p:cBhvr>
                                        <p:cTn id="24" dur="124" decel="50000">
                                          <p:stCondLst>
                                            <p:cond delay="507"/>
                                          </p:stCondLst>
                                        </p:cTn>
                                        <p:tgtEl>
                                          <p:spTgt spid="2"/>
                                        </p:tgtEl>
                                      </p:cBhvr>
                                      <p:to x="100000" y="100000"/>
                                    </p:animScale>
                                    <p:animScale>
                                      <p:cBhvr>
                                        <p:cTn id="25" dur="20">
                                          <p:stCondLst>
                                            <p:cond delay="984"/>
                                          </p:stCondLst>
                                        </p:cTn>
                                        <p:tgtEl>
                                          <p:spTgt spid="2"/>
                                        </p:tgtEl>
                                      </p:cBhvr>
                                      <p:to x="100000" y="80000"/>
                                    </p:animScale>
                                    <p:animScale>
                                      <p:cBhvr>
                                        <p:cTn id="26" dur="124" decel="50000">
                                          <p:stCondLst>
                                            <p:cond delay="1004"/>
                                          </p:stCondLst>
                                        </p:cTn>
                                        <p:tgtEl>
                                          <p:spTgt spid="2"/>
                                        </p:tgtEl>
                                      </p:cBhvr>
                                      <p:to x="100000" y="100000"/>
                                    </p:animScale>
                                    <p:animScale>
                                      <p:cBhvr>
                                        <p:cTn id="27" dur="20">
                                          <p:stCondLst>
                                            <p:cond delay="1231"/>
                                          </p:stCondLst>
                                        </p:cTn>
                                        <p:tgtEl>
                                          <p:spTgt spid="2"/>
                                        </p:tgtEl>
                                      </p:cBhvr>
                                      <p:to x="100000" y="90000"/>
                                    </p:animScale>
                                    <p:animScale>
                                      <p:cBhvr>
                                        <p:cTn id="28" dur="124" decel="50000">
                                          <p:stCondLst>
                                            <p:cond delay="1251"/>
                                          </p:stCondLst>
                                        </p:cTn>
                                        <p:tgtEl>
                                          <p:spTgt spid="2"/>
                                        </p:tgtEl>
                                      </p:cBhvr>
                                      <p:to x="100000" y="100000"/>
                                    </p:animScale>
                                    <p:animScale>
                                      <p:cBhvr>
                                        <p:cTn id="29" dur="20">
                                          <p:stCondLst>
                                            <p:cond delay="1356"/>
                                          </p:stCondLst>
                                        </p:cTn>
                                        <p:tgtEl>
                                          <p:spTgt spid="2"/>
                                        </p:tgtEl>
                                      </p:cBhvr>
                                      <p:to x="100000" y="95000"/>
                                    </p:animScale>
                                    <p:animScale>
                                      <p:cBhvr>
                                        <p:cTn id="30" dur="124" decel="50000">
                                          <p:stCondLst>
                                            <p:cond delay="1376"/>
                                          </p:stCondLst>
                                        </p:cTn>
                                        <p:tgtEl>
                                          <p:spTgt spid="2"/>
                                        </p:tgtEl>
                                      </p:cBhvr>
                                      <p:to x="100000" y="100000"/>
                                    </p:animScale>
                                  </p:childTnLst>
                                </p:cTn>
                              </p:par>
                              <p:par>
                                <p:cTn id="31" presetID="14" presetClass="entr" presetSubtype="10" fill="hold" nodeType="withEffect">
                                  <p:stCondLst>
                                    <p:cond delay="325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555729" y="6356520"/>
            <a:ext cx="417437" cy="365125"/>
          </a:xfrm>
        </p:spPr>
        <p:txBody>
          <a:bodyPr/>
          <a:lstStyle/>
          <a:p>
            <a:fld id="{0FAB87E4-7748-4117-92E5-790DAABEC644}" type="slidenum">
              <a:rPr lang="en-US" sz="1400" b="1" smtClean="0">
                <a:solidFill>
                  <a:schemeClr val="tx1"/>
                </a:solidFill>
              </a:rPr>
              <a:t>8</a:t>
            </a:fld>
            <a:endParaRPr lang="en-US" sz="1400" b="1" dirty="0">
              <a:solidFill>
                <a:schemeClr val="tx1"/>
              </a:solidFill>
            </a:endParaRPr>
          </a:p>
        </p:txBody>
      </p:sp>
      <p:sp>
        <p:nvSpPr>
          <p:cNvPr id="9" name="Rectangle 8"/>
          <p:cNvSpPr/>
          <p:nvPr/>
        </p:nvSpPr>
        <p:spPr>
          <a:xfrm>
            <a:off x="393539" y="3967097"/>
            <a:ext cx="11655706" cy="2800767"/>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The commencement and termination </a:t>
            </a:r>
            <a:b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of this solemn </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festival is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u="sng"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FIRMLY ANCHORED</a:t>
            </a: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a:t>
            </a:r>
            <a:b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br>
            <a:r>
              <a:rPr lang="en-US" sz="4400" b="1" i="1"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in the</a:t>
            </a:r>
            <a:r>
              <a:rPr lang="en-US" sz="4400" b="1" i="1" cap="none" spc="0" dirty="0">
                <a:ln w="28575" cmpd="sng">
                  <a:solidFill>
                    <a:srgbClr val="002060">
                      <a:alpha val="55000"/>
                    </a:srgbClr>
                  </a:solidFill>
                  <a:prstDash val="solid"/>
                </a:ln>
                <a:solidFill>
                  <a:srgbClr val="0070C0"/>
                </a:solidFill>
                <a:effectLst>
                  <a:glow rad="127000">
                    <a:srgbClr val="FFCCFF">
                      <a:alpha val="86000"/>
                    </a:srgbClr>
                  </a:glow>
                  <a:innerShdw blurRad="101600" dist="76200" dir="5400000">
                    <a:schemeClr val="accent1">
                      <a:satMod val="190000"/>
                      <a:tint val="100000"/>
                      <a:alpha val="74000"/>
                    </a:schemeClr>
                  </a:innerShdw>
                </a:effectLst>
                <a:latin typeface="Georgia" panose="02040502050405020303" pitchFamily="18" charset="0"/>
              </a:rPr>
              <a:t> Creation account.</a:t>
            </a:r>
          </a:p>
        </p:txBody>
      </p:sp>
    </p:spTree>
    <p:extLst>
      <p:ext uri="{BB962C8B-B14F-4D97-AF65-F5344CB8AC3E}">
        <p14:creationId xmlns:p14="http://schemas.microsoft.com/office/powerpoint/2010/main" val="107916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3000">
              <a:srgbClr val="FFFF00"/>
            </a:gs>
            <a:gs pos="100000">
              <a:srgbClr val="FF0066"/>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583" y="-3220"/>
            <a:ext cx="12191999" cy="6858000"/>
          </a:xfrm>
          <a:solidFill>
            <a:schemeClr val="accent4">
              <a:lumMod val="60000"/>
              <a:lumOff val="40000"/>
            </a:schemeClr>
          </a:solidFill>
        </p:spPr>
        <p:txBody>
          <a:bodyPr/>
          <a:lstStyle/>
          <a:p>
            <a:r>
              <a:rPr lang="en-US" dirty="0">
                <a:solidFill>
                  <a:srgbClr val="FFFF00"/>
                </a:solidFill>
              </a:rPr>
              <a:t>.</a:t>
            </a:r>
          </a:p>
        </p:txBody>
      </p:sp>
      <p:sp>
        <p:nvSpPr>
          <p:cNvPr id="5" name="Text Placeholder 4"/>
          <p:cNvSpPr>
            <a:spLocks noGrp="1"/>
          </p:cNvSpPr>
          <p:nvPr>
            <p:ph type="body" idx="1"/>
          </p:nvPr>
        </p:nvSpPr>
        <p:spPr>
          <a:xfrm>
            <a:off x="141668" y="154546"/>
            <a:ext cx="11900079" cy="6593984"/>
          </a:xfrm>
          <a:solidFill>
            <a:schemeClr val="accent4">
              <a:lumMod val="20000"/>
              <a:lumOff val="80000"/>
            </a:schemeClr>
          </a:solidFill>
          <a:scene3d>
            <a:camera prst="orthographicFront"/>
            <a:lightRig rig="threePt" dir="t"/>
          </a:scene3d>
          <a:sp3d>
            <a:bevelT/>
          </a:sp3d>
        </p:spPr>
        <p:txBody>
          <a:bodyPr>
            <a:normAutofit/>
            <a:sp3d extrusionH="57150">
              <a:bevelT w="38100" h="38100"/>
            </a:sp3d>
          </a:bodyPr>
          <a:lstStyle/>
          <a:p>
            <a:endParaRPr lang="en-US" dirty="0">
              <a:solidFill>
                <a:srgbClr val="00B050"/>
              </a:solidFill>
              <a:ea typeface="+mj-ea"/>
              <a:cs typeface="+mj-cs"/>
            </a:endParaRPr>
          </a:p>
          <a:p>
            <a:pPr indent="-914400"/>
            <a:r>
              <a:rPr lang="en-CA" sz="2800" dirty="0">
                <a:solidFill>
                  <a:srgbClr val="00B050"/>
                </a:solidFill>
                <a:ea typeface="+mj-ea"/>
                <a:cs typeface="+mj-cs"/>
              </a:rPr>
              <a:t>What qualifies the </a:t>
            </a:r>
            <a:r>
              <a:rPr lang="en-CA" sz="2800" b="1" u="sng" dirty="0">
                <a:solidFill>
                  <a:srgbClr val="FF0066"/>
                </a:solidFill>
                <a:ea typeface="+mj-ea"/>
                <a:cs typeface="+mj-cs"/>
              </a:rPr>
              <a:t>CALIBER</a:t>
            </a:r>
            <a:r>
              <a:rPr lang="en-CA" sz="2800" dirty="0">
                <a:solidFill>
                  <a:srgbClr val="00B050"/>
                </a:solidFill>
                <a:ea typeface="+mj-ea"/>
                <a:cs typeface="+mj-cs"/>
              </a:rPr>
              <a:t> of this cycle?</a:t>
            </a:r>
            <a:br>
              <a:rPr lang="en-US" dirty="0">
                <a:solidFill>
                  <a:srgbClr val="ED7D31">
                    <a:lumMod val="75000"/>
                  </a:srgbClr>
                </a:solidFill>
                <a:latin typeface="Georgia" panose="02040502050405020303" pitchFamily="18" charset="0"/>
                <a:ea typeface="+mj-ea"/>
                <a:cs typeface="+mj-cs"/>
              </a:rPr>
            </a:br>
            <a:br>
              <a:rPr lang="en-US" sz="1600" dirty="0">
                <a:solidFill>
                  <a:srgbClr val="ED7D31">
                    <a:lumMod val="75000"/>
                  </a:srgbClr>
                </a:solidFill>
                <a:latin typeface="Georgia" panose="02040502050405020303" pitchFamily="18" charset="0"/>
                <a:ea typeface="+mj-ea"/>
                <a:cs typeface="+mj-cs"/>
              </a:rPr>
            </a:br>
            <a:r>
              <a:rPr lang="en-US" sz="4000" dirty="0">
                <a:solidFill>
                  <a:srgbClr val="ED7D31">
                    <a:lumMod val="75000"/>
                  </a:srgbClr>
                </a:solidFill>
                <a:latin typeface="Georgia" panose="02040502050405020303" pitchFamily="18" charset="0"/>
                <a:ea typeface="+mj-ea"/>
                <a:cs typeface="+mj-cs"/>
              </a:rPr>
              <a:t> </a:t>
            </a:r>
            <a:br>
              <a:rPr lang="en-US" dirty="0">
                <a:solidFill>
                  <a:prstClr val="black">
                    <a:lumMod val="95000"/>
                    <a:lumOff val="5000"/>
                  </a:prstClr>
                </a:solidFill>
                <a:ea typeface="+mj-ea"/>
                <a:cs typeface="+mj-cs"/>
              </a:rPr>
            </a:br>
            <a:br>
              <a:rPr lang="en-US" dirty="0">
                <a:solidFill>
                  <a:prstClr val="black">
                    <a:lumMod val="95000"/>
                    <a:lumOff val="5000"/>
                  </a:prstClr>
                </a:solidFill>
                <a:ea typeface="+mj-ea"/>
                <a:cs typeface="+mj-cs"/>
              </a:rPr>
            </a:br>
            <a:r>
              <a:rPr lang="en-US" dirty="0">
                <a:solidFill>
                  <a:srgbClr val="008080"/>
                </a:solidFill>
                <a:latin typeface="Georgia" panose="02040502050405020303" pitchFamily="18" charset="0"/>
                <a:ea typeface="+mj-ea"/>
                <a:cs typeface="+mj-cs"/>
              </a:rPr>
              <a:t>Lev 23:27</a:t>
            </a:r>
            <a:r>
              <a:rPr lang="en-US" dirty="0">
                <a:solidFill>
                  <a:prstClr val="black"/>
                </a:solidFill>
                <a:latin typeface="Georgia" panose="02040502050405020303" pitchFamily="18" charset="0"/>
                <a:ea typeface="+mj-ea"/>
                <a:cs typeface="+mj-cs"/>
              </a:rPr>
              <a:t>	</a:t>
            </a:r>
            <a:r>
              <a:rPr lang="en-US" sz="2800" dirty="0">
                <a:solidFill>
                  <a:srgbClr val="0000CC"/>
                </a:solidFill>
                <a:latin typeface="Georgia" panose="02040502050405020303" pitchFamily="18" charset="0"/>
                <a:ea typeface="+mj-ea"/>
                <a:cs typeface="+mj-cs"/>
              </a:rPr>
              <a:t>“On the </a:t>
            </a:r>
            <a:r>
              <a:rPr lang="en-US" sz="3200" b="1" i="1" u="sng" dirty="0">
                <a:solidFill>
                  <a:srgbClr val="FF0066"/>
                </a:solidFill>
                <a:latin typeface="Georgia" panose="02040502050405020303" pitchFamily="18" charset="0"/>
                <a:ea typeface="+mj-ea"/>
                <a:cs typeface="+mj-cs"/>
              </a:rPr>
              <a:t>TENTH DAY</a:t>
            </a:r>
            <a:r>
              <a:rPr lang="en-US" sz="2800" b="1" i="1" dirty="0">
                <a:solidFill>
                  <a:srgbClr val="FF0066"/>
                </a:solidFill>
                <a:latin typeface="Georgia" panose="02040502050405020303" pitchFamily="18" charset="0"/>
                <a:ea typeface="+mj-ea"/>
                <a:cs typeface="+mj-cs"/>
              </a:rPr>
              <a:t>                 </a:t>
            </a:r>
            <a:r>
              <a:rPr lang="en-US" sz="2800" i="1" dirty="0">
                <a:solidFill>
                  <a:srgbClr val="0000CC"/>
                </a:solidFill>
                <a:latin typeface="Georgia" panose="02040502050405020303" pitchFamily="18" charset="0"/>
                <a:ea typeface="+mj-ea"/>
                <a:cs typeface="+mj-cs"/>
              </a:rPr>
              <a:t>of this </a:t>
            </a:r>
            <a:r>
              <a:rPr lang="en-US" sz="2800" i="1" u="sng" dirty="0">
                <a:solidFill>
                  <a:srgbClr val="0000CC"/>
                </a:solidFill>
                <a:latin typeface="Georgia" panose="02040502050405020303" pitchFamily="18" charset="0"/>
                <a:ea typeface="+mj-ea"/>
                <a:cs typeface="+mj-cs"/>
              </a:rPr>
              <a:t>seventh</a:t>
            </a:r>
            <a:r>
              <a:rPr lang="en-US" sz="2800" i="1" dirty="0">
                <a:solidFill>
                  <a:srgbClr val="0000CC"/>
                </a:solidFill>
                <a:latin typeface="Georgia" panose="02040502050405020303" pitchFamily="18" charset="0"/>
                <a:ea typeface="+mj-ea"/>
                <a:cs typeface="+mj-cs"/>
              </a:rPr>
              <a:t> month is </a:t>
            </a:r>
            <a:br>
              <a:rPr lang="en-US" sz="2800" i="1" dirty="0">
                <a:solidFill>
                  <a:srgbClr val="CC00FF"/>
                </a:solidFill>
                <a:latin typeface="Georgia" panose="02040502050405020303" pitchFamily="18" charset="0"/>
                <a:ea typeface="+mj-ea"/>
                <a:cs typeface="+mj-cs"/>
              </a:rPr>
            </a:br>
            <a:r>
              <a:rPr lang="en-US" sz="2800" i="1" dirty="0">
                <a:solidFill>
                  <a:srgbClr val="CC00FF"/>
                </a:solidFill>
                <a:latin typeface="Georgia" panose="02040502050405020303" pitchFamily="18" charset="0"/>
                <a:ea typeface="+mj-ea"/>
                <a:cs typeface="+mj-cs"/>
              </a:rPr>
              <a:t>				</a:t>
            </a:r>
            <a:r>
              <a:rPr lang="en-US" sz="2800" i="1" u="sng" dirty="0">
                <a:solidFill>
                  <a:schemeClr val="tx1">
                    <a:lumMod val="95000"/>
                    <a:lumOff val="5000"/>
                  </a:schemeClr>
                </a:solidFill>
                <a:latin typeface="Arial Black" panose="020B0A04020102020204" pitchFamily="34" charset="0"/>
                <a:ea typeface="+mj-ea"/>
                <a:cs typeface="+mj-cs"/>
              </a:rPr>
              <a:t>The</a:t>
            </a:r>
            <a:r>
              <a:rPr lang="en-US" sz="2800" i="1" dirty="0">
                <a:solidFill>
                  <a:srgbClr val="CC00FF"/>
                </a:solidFill>
                <a:latin typeface="Arial Black" panose="020B0A04020102020204" pitchFamily="34" charset="0"/>
                <a:ea typeface="+mj-ea"/>
                <a:cs typeface="+mj-cs"/>
              </a:rPr>
              <a:t> </a:t>
            </a:r>
            <a:r>
              <a:rPr lang="en-US" sz="2800" i="1" dirty="0">
                <a:solidFill>
                  <a:schemeClr val="tx1">
                    <a:lumMod val="95000"/>
                    <a:lumOff val="5000"/>
                  </a:schemeClr>
                </a:solidFill>
                <a:latin typeface="Arial Black" panose="020B0A04020102020204" pitchFamily="34" charset="0"/>
                <a:ea typeface="+mj-ea"/>
                <a:cs typeface="+mj-cs"/>
              </a:rPr>
              <a:t>Day </a:t>
            </a:r>
            <a:r>
              <a:rPr lang="en-US" sz="2800" i="1" dirty="0">
                <a:solidFill>
                  <a:srgbClr val="CC00FF"/>
                </a:solidFill>
                <a:latin typeface="Arial Black" panose="020B0A04020102020204" pitchFamily="34" charset="0"/>
                <a:ea typeface="+mj-ea"/>
                <a:cs typeface="+mj-cs"/>
              </a:rPr>
              <a:t>of </a:t>
            </a:r>
            <a:r>
              <a:rPr lang="en-US" sz="2800" b="1" i="1" u="sng" dirty="0">
                <a:solidFill>
                  <a:srgbClr val="CC00FF"/>
                </a:solidFill>
                <a:latin typeface="Arial Black" panose="020B0A04020102020204" pitchFamily="34" charset="0"/>
                <a:ea typeface="+mj-ea"/>
                <a:cs typeface="+mj-cs"/>
              </a:rPr>
              <a:t>Atonement</a:t>
            </a:r>
            <a:r>
              <a:rPr lang="en-US" sz="2800" b="1" i="1" dirty="0">
                <a:solidFill>
                  <a:srgbClr val="CC00FF"/>
                </a:solidFill>
                <a:latin typeface="Arial Black" panose="020B0A04020102020204" pitchFamily="34" charset="0"/>
                <a:ea typeface="+mj-ea"/>
                <a:cs typeface="+mj-cs"/>
              </a:rPr>
              <a:t>. </a:t>
            </a:r>
          </a:p>
          <a:p>
            <a:pPr indent="-914400"/>
            <a:br>
              <a:rPr lang="en-US" sz="2800" b="1" i="1" dirty="0">
                <a:solidFill>
                  <a:srgbClr val="CC00FF"/>
                </a:solidFill>
                <a:latin typeface="Arial Black" panose="020B0A04020102020204" pitchFamily="34" charset="0"/>
                <a:ea typeface="+mj-ea"/>
                <a:cs typeface="+mj-cs"/>
              </a:rPr>
            </a:br>
            <a:r>
              <a:rPr lang="en-US" sz="2800" b="1" i="1" dirty="0">
                <a:solidFill>
                  <a:srgbClr val="CC00FF"/>
                </a:solidFill>
                <a:latin typeface="Arial Black" panose="020B0A04020102020204" pitchFamily="34" charset="0"/>
                <a:ea typeface="+mj-ea"/>
                <a:cs typeface="+mj-cs"/>
              </a:rPr>
              <a:t>	</a:t>
            </a:r>
            <a:br>
              <a:rPr lang="en-US" sz="2800" i="1" dirty="0">
                <a:solidFill>
                  <a:srgbClr val="0000CC"/>
                </a:solidFill>
                <a:ea typeface="+mj-ea"/>
                <a:cs typeface="+mj-cs"/>
              </a:rPr>
            </a:br>
            <a:br>
              <a:rPr lang="en-US" sz="2800" i="1" dirty="0">
                <a:solidFill>
                  <a:srgbClr val="0000CC"/>
                </a:solidFill>
                <a:ea typeface="+mj-ea"/>
                <a:cs typeface="+mj-cs"/>
              </a:rPr>
            </a:br>
            <a:r>
              <a:rPr lang="en-US" sz="2800" dirty="0">
                <a:solidFill>
                  <a:schemeClr val="tx1"/>
                </a:solidFill>
                <a:ea typeface="+mj-ea"/>
                <a:cs typeface="+mj-cs"/>
              </a:rPr>
              <a:t>Can we safely assume from this text, that the </a:t>
            </a:r>
            <a:r>
              <a:rPr lang="en-US" sz="2800" b="1" dirty="0">
                <a:solidFill>
                  <a:srgbClr val="FF0000"/>
                </a:solidFill>
                <a:ea typeface="+mj-ea"/>
                <a:cs typeface="+mj-cs"/>
              </a:rPr>
              <a:t>9</a:t>
            </a:r>
            <a:r>
              <a:rPr lang="en-US" sz="2800" b="1" baseline="30000" dirty="0">
                <a:solidFill>
                  <a:srgbClr val="FF0000"/>
                </a:solidFill>
                <a:ea typeface="+mj-ea"/>
                <a:cs typeface="+mj-cs"/>
              </a:rPr>
              <a:t>th</a:t>
            </a:r>
            <a:r>
              <a:rPr lang="en-US" sz="2800" dirty="0">
                <a:solidFill>
                  <a:schemeClr val="tx1"/>
                </a:solidFill>
                <a:ea typeface="+mj-ea"/>
                <a:cs typeface="+mj-cs"/>
              </a:rPr>
              <a:t> of Tishri is </a:t>
            </a:r>
            <a:r>
              <a:rPr lang="en-US" sz="2800" b="1" u="sng" dirty="0">
                <a:solidFill>
                  <a:srgbClr val="FF0000"/>
                </a:solidFill>
                <a:ea typeface="+mj-ea"/>
                <a:cs typeface="+mj-cs"/>
              </a:rPr>
              <a:t>ALSO</a:t>
            </a:r>
            <a:r>
              <a:rPr lang="en-US" sz="2800" dirty="0">
                <a:solidFill>
                  <a:schemeClr val="tx1"/>
                </a:solidFill>
                <a:ea typeface="+mj-ea"/>
                <a:cs typeface="+mj-cs"/>
              </a:rPr>
              <a:t> a </a:t>
            </a:r>
            <a:br>
              <a:rPr lang="en-US" sz="2800" dirty="0">
                <a:solidFill>
                  <a:schemeClr val="tx1"/>
                </a:solidFill>
                <a:ea typeface="+mj-ea"/>
                <a:cs typeface="+mj-cs"/>
              </a:rPr>
            </a:br>
            <a:r>
              <a:rPr lang="en-US" sz="2800" dirty="0">
                <a:solidFill>
                  <a:schemeClr val="tx1"/>
                </a:solidFill>
                <a:ea typeface="+mj-ea"/>
                <a:cs typeface="+mj-cs"/>
              </a:rPr>
              <a:t>	set apart convocation?</a:t>
            </a:r>
          </a:p>
          <a:p>
            <a:pPr indent="-914400"/>
            <a:r>
              <a:rPr lang="en-US" sz="2800" i="1" dirty="0">
                <a:solidFill>
                  <a:schemeClr val="tx1"/>
                </a:solidFill>
                <a:latin typeface="Arial Black" panose="020B0A04020102020204" pitchFamily="34" charset="0"/>
              </a:rPr>
              <a:t>Where</a:t>
            </a:r>
            <a:r>
              <a:rPr lang="en-US" sz="2800" i="1" dirty="0">
                <a:solidFill>
                  <a:schemeClr val="tx1"/>
                </a:solidFill>
                <a:latin typeface="Georgia" panose="02040502050405020303" pitchFamily="18" charset="0"/>
              </a:rPr>
              <a:t> in the Scriptures do we find a </a:t>
            </a:r>
            <a:r>
              <a:rPr lang="en-US" sz="2800" b="1" i="1" u="sng" dirty="0">
                <a:solidFill>
                  <a:srgbClr val="A50021"/>
                </a:solidFill>
                <a:latin typeface="Georgia" panose="02040502050405020303" pitchFamily="18" charset="0"/>
              </a:rPr>
              <a:t>similar or otherwise</a:t>
            </a:r>
            <a:r>
              <a:rPr lang="en-US" sz="2800" b="1" i="1" dirty="0">
                <a:solidFill>
                  <a:srgbClr val="A50021"/>
                </a:solidFill>
                <a:latin typeface="Georgia" panose="02040502050405020303" pitchFamily="18" charset="0"/>
              </a:rPr>
              <a:t> </a:t>
            </a:r>
            <a:r>
              <a:rPr lang="en-US" sz="2800" i="1" dirty="0">
                <a:solidFill>
                  <a:schemeClr val="tx1"/>
                </a:solidFill>
                <a:latin typeface="Georgia" panose="02040502050405020303" pitchFamily="18" charset="0"/>
              </a:rPr>
              <a:t>statement 	declaring the </a:t>
            </a:r>
            <a:r>
              <a:rPr lang="en-US" sz="2800" b="1" i="1" u="sng" dirty="0">
                <a:solidFill>
                  <a:srgbClr val="FF0000"/>
                </a:solidFill>
                <a:latin typeface="Georgia" panose="02040502050405020303" pitchFamily="18" charset="0"/>
              </a:rPr>
              <a:t>9</a:t>
            </a:r>
            <a:r>
              <a:rPr lang="en-US" sz="2800" b="1" i="1" u="sng" baseline="30000" dirty="0">
                <a:solidFill>
                  <a:srgbClr val="FF0000"/>
                </a:solidFill>
                <a:latin typeface="Georgia" panose="02040502050405020303" pitchFamily="18" charset="0"/>
              </a:rPr>
              <a:t>th</a:t>
            </a:r>
            <a:r>
              <a:rPr lang="en-US" sz="2800" i="1" dirty="0">
                <a:solidFill>
                  <a:schemeClr val="tx1"/>
                </a:solidFill>
                <a:latin typeface="Georgia" panose="02040502050405020303" pitchFamily="18" charset="0"/>
              </a:rPr>
              <a:t> of Tishri as a </a:t>
            </a:r>
            <a:r>
              <a:rPr lang="en-US" sz="2800" b="1" i="1" u="sng" dirty="0" err="1">
                <a:solidFill>
                  <a:srgbClr val="0000CC"/>
                </a:solidFill>
                <a:latin typeface="Georgia" panose="02040502050405020303" pitchFamily="18" charset="0"/>
              </a:rPr>
              <a:t>Qodesh</a:t>
            </a:r>
            <a:r>
              <a:rPr lang="en-US" sz="2800" b="1" i="1" u="sng" dirty="0">
                <a:solidFill>
                  <a:srgbClr val="0000CC"/>
                </a:solidFill>
                <a:latin typeface="Georgia" panose="02040502050405020303" pitchFamily="18" charset="0"/>
              </a:rPr>
              <a:t> Convocation</a:t>
            </a:r>
            <a:r>
              <a:rPr lang="en-US" sz="2800" b="1" i="1" dirty="0">
                <a:solidFill>
                  <a:srgbClr val="0000CC"/>
                </a:solidFill>
                <a:latin typeface="Georgia" panose="02040502050405020303" pitchFamily="18" charset="0"/>
              </a:rPr>
              <a:t>?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br>
              <a:rPr lang="en-US" sz="2800" b="1" i="1" dirty="0">
                <a:solidFill>
                  <a:srgbClr val="CC00FF"/>
                </a:solidFill>
                <a:latin typeface="Georgia" panose="02040502050405020303" pitchFamily="18" charset="0"/>
              </a:rPr>
            </a:br>
            <a:r>
              <a:rPr lang="en-US" sz="2800" b="1" i="1" dirty="0">
                <a:solidFill>
                  <a:srgbClr val="CC00FF"/>
                </a:solidFill>
                <a:latin typeface="Georgia" panose="02040502050405020303" pitchFamily="18" charset="0"/>
              </a:rPr>
              <a:t>					</a:t>
            </a:r>
            <a:r>
              <a:rPr lang="en-US" sz="2800" b="1" i="1" dirty="0">
                <a:solidFill>
                  <a:schemeClr val="tx1"/>
                </a:solidFill>
                <a:latin typeface="Georgia" panose="02040502050405020303" pitchFamily="18" charset="0"/>
              </a:rPr>
              <a:t>WHERE???????????? </a:t>
            </a:r>
            <a:endParaRPr lang="en-US" sz="2800" b="1" dirty="0">
              <a:solidFill>
                <a:schemeClr val="tx1"/>
              </a:solidFill>
            </a:endParaRPr>
          </a:p>
        </p:txBody>
      </p:sp>
      <p:grpSp>
        <p:nvGrpSpPr>
          <p:cNvPr id="2" name="Group 1"/>
          <p:cNvGrpSpPr/>
          <p:nvPr/>
        </p:nvGrpSpPr>
        <p:grpSpPr>
          <a:xfrm>
            <a:off x="3734761" y="1213681"/>
            <a:ext cx="5673373" cy="1025539"/>
            <a:chOff x="3438660" y="3863725"/>
            <a:chExt cx="5476437" cy="970449"/>
          </a:xfrm>
        </p:grpSpPr>
        <p:sp>
          <p:nvSpPr>
            <p:cNvPr id="6" name="4-Point Star 5"/>
            <p:cNvSpPr/>
            <p:nvPr/>
          </p:nvSpPr>
          <p:spPr>
            <a:xfrm>
              <a:off x="3438660" y="3863725"/>
              <a:ext cx="927278" cy="746975"/>
            </a:xfrm>
            <a:prstGeom prst="star4">
              <a:avLst/>
            </a:prstGeom>
            <a:solidFill>
              <a:srgbClr val="00B050"/>
            </a:solidFill>
            <a:ln w="57150">
              <a:solidFill>
                <a:srgbClr val="95054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8697863" y="4252845"/>
              <a:ext cx="217234" cy="483763"/>
            </a:xfrm>
            <a:prstGeom prst="straightConnector1">
              <a:avLst/>
            </a:prstGeom>
            <a:ln w="76200">
              <a:solidFill>
                <a:srgbClr val="FF0066"/>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Curved Down Arrow 9"/>
            <p:cNvSpPr/>
            <p:nvPr/>
          </p:nvSpPr>
          <p:spPr>
            <a:xfrm rot="873341">
              <a:off x="4580959" y="3982560"/>
              <a:ext cx="2441262" cy="851614"/>
            </a:xfrm>
            <a:prstGeom prst="curvedDownArrow">
              <a:avLst>
                <a:gd name="adj1" fmla="val 25000"/>
                <a:gd name="adj2" fmla="val 91001"/>
                <a:gd name="adj3" fmla="val 38636"/>
              </a:avLst>
            </a:prstGeom>
            <a:gradFill>
              <a:gsLst>
                <a:gs pos="0">
                  <a:schemeClr val="accent1">
                    <a:lumMod val="5000"/>
                    <a:lumOff val="95000"/>
                  </a:schemeClr>
                </a:gs>
                <a:gs pos="63000">
                  <a:srgbClr val="FFFF00"/>
                </a:gs>
                <a:gs pos="100000">
                  <a:srgbClr val="FF0066"/>
                </a:gs>
              </a:gsLst>
              <a:lin ang="5400000" scaled="1"/>
            </a:grad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476153" y="3148074"/>
            <a:ext cx="9239693" cy="662075"/>
          </a:xfrm>
          <a:prstGeom prst="rect">
            <a:avLst/>
          </a:prstGeom>
          <a:gradFill>
            <a:gsLst>
              <a:gs pos="0">
                <a:srgbClr val="95F1FD"/>
              </a:gs>
              <a:gs pos="74000">
                <a:srgbClr val="FFFF00"/>
              </a:gs>
              <a:gs pos="100000">
                <a:srgbClr val="FF0066"/>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a:solidFill>
                  <a:schemeClr val="tx1"/>
                </a:solidFill>
                <a:effectLst/>
              </a:rPr>
              <a:t>It </a:t>
            </a:r>
            <a:r>
              <a:rPr lang="en-US" sz="2800" dirty="0">
                <a:solidFill>
                  <a:schemeClr val="tx1"/>
                </a:solidFill>
              </a:rPr>
              <a:t>shall be a </a:t>
            </a:r>
            <a:r>
              <a:rPr lang="en-US" sz="3600" b="1" i="1" u="sng" dirty="0">
                <a:solidFill>
                  <a:srgbClr val="0000CC"/>
                </a:solidFill>
                <a:effectLst>
                  <a:glow rad="228600">
                    <a:srgbClr val="FFC000">
                      <a:satMod val="175000"/>
                      <a:alpha val="40000"/>
                    </a:srgbClr>
                  </a:glow>
                </a:effectLst>
                <a:latin typeface="Georgia" panose="02040502050405020303" pitchFamily="18" charset="0"/>
              </a:rPr>
              <a:t>SET-APART GATHERING</a:t>
            </a:r>
            <a:r>
              <a:rPr lang="en-US" sz="3600" b="1" i="1" dirty="0">
                <a:solidFill>
                  <a:srgbClr val="0000CC"/>
                </a:solidFill>
                <a:effectLst>
                  <a:glow rad="228600">
                    <a:srgbClr val="FFC000">
                      <a:satMod val="175000"/>
                      <a:alpha val="40000"/>
                    </a:srgbClr>
                  </a:glow>
                </a:effectLst>
                <a:latin typeface="Georgia" panose="02040502050405020303" pitchFamily="18" charset="0"/>
              </a:rPr>
              <a:t> </a:t>
            </a:r>
            <a:r>
              <a:rPr lang="en-US" sz="2800" dirty="0">
                <a:solidFill>
                  <a:schemeClr val="tx1"/>
                </a:solidFill>
              </a:rPr>
              <a:t>for you.</a:t>
            </a:r>
            <a:endParaRPr lang="en-CA" dirty="0">
              <a:solidFill>
                <a:schemeClr val="tx1"/>
              </a:solidFill>
            </a:endParaRPr>
          </a:p>
        </p:txBody>
      </p:sp>
      <p:pic>
        <p:nvPicPr>
          <p:cNvPr id="11" name="Picture 13" descr="C:\Users\Rae\Desktop\Art on Desktop\white man clip art\yellow-blue smiley faces\smiley face - no 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967" y="5413960"/>
            <a:ext cx="1453991" cy="1589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555729" y="6377608"/>
            <a:ext cx="414501" cy="365125"/>
          </a:xfrm>
        </p:spPr>
        <p:txBody>
          <a:bodyPr/>
          <a:lstStyle/>
          <a:p>
            <a:fld id="{0FAB87E4-7748-4117-92E5-790DAABEC644}" type="slidenum">
              <a:rPr lang="en-US" sz="1400" b="1" smtClean="0">
                <a:solidFill>
                  <a:schemeClr val="tx1"/>
                </a:solidFill>
              </a:rPr>
              <a:t>9</a:t>
            </a:fld>
            <a:endParaRPr lang="en-US" sz="1400" b="1" dirty="0">
              <a:solidFill>
                <a:schemeClr val="tx1"/>
              </a:solidFill>
            </a:endParaRPr>
          </a:p>
        </p:txBody>
      </p:sp>
    </p:spTree>
    <p:extLst>
      <p:ext uri="{BB962C8B-B14F-4D97-AF65-F5344CB8AC3E}">
        <p14:creationId xmlns:p14="http://schemas.microsoft.com/office/powerpoint/2010/main" val="1320102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7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9122</TotalTime>
  <Words>6756</Words>
  <Application>Microsoft Office PowerPoint</Application>
  <PresentationFormat>Widescreen</PresentationFormat>
  <Paragraphs>636</Paragraphs>
  <Slides>61</Slides>
  <Notes>24</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61</vt:i4>
      </vt:variant>
    </vt:vector>
  </HeadingPairs>
  <TitlesOfParts>
    <vt:vector size="84" baseType="lpstr">
      <vt:lpstr>Albertus Medium</vt:lpstr>
      <vt:lpstr>Algerian</vt:lpstr>
      <vt:lpstr>Arial</vt:lpstr>
      <vt:lpstr>Arial Black</vt:lpstr>
      <vt:lpstr>Arial Rounded MT Bold</vt:lpstr>
      <vt:lpstr>Brush Script MT</vt:lpstr>
      <vt:lpstr>Calibri</vt:lpstr>
      <vt:lpstr>Calibri Light</vt:lpstr>
      <vt:lpstr>Comic Sans MS</vt:lpstr>
      <vt:lpstr>Cooper Black</vt:lpstr>
      <vt:lpstr>Courier New</vt:lpstr>
      <vt:lpstr>Edwardian Script ITC</vt:lpstr>
      <vt:lpstr>Georgia</vt:lpstr>
      <vt:lpstr>Matura MT Script Capitals</vt:lpstr>
      <vt:lpstr>Old English Text MT</vt:lpstr>
      <vt:lpstr>Ravie</vt:lpstr>
      <vt:lpstr>Rockwell</vt:lpstr>
      <vt:lpstr>SBL Hebrew</vt:lpstr>
      <vt:lpstr>Script MT Bold</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vt:lpstr>
      <vt:lpstr>PowerPoint Presentation</vt:lpstr>
      <vt:lpstr>PowerPoint Presentation</vt:lpstr>
      <vt:lpstr>.</vt:lpstr>
      <vt:lpstr>.</vt:lpstr>
      <vt:lpstr>PowerPoint Presentation</vt:lpstr>
      <vt:lpstr>.</vt:lpstr>
      <vt:lpstr>.</vt:lpstr>
      <vt:lpstr>.</vt:lpstr>
      <vt:lpstr>PowerPoint Presentation</vt:lpstr>
      <vt:lpstr>A Complicated Problem Needing a Solution!</vt:lpstr>
      <vt:lpstr>A  Solution  to  the  Problem!</vt:lpstr>
      <vt:lpstr>PowerPoint Presentation</vt:lpstr>
      <vt:lpstr>PowerPoint Presentation</vt:lpstr>
      <vt:lpstr>PowerPoint Presentation</vt:lpstr>
      <vt:lpstr>.</vt:lpstr>
      <vt:lpstr>.</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 </vt:lpstr>
      <vt:lpstr>.</vt:lpstr>
      <vt:lpstr>.</vt:lpstr>
      <vt:lpstr>.</vt:lpstr>
      <vt:lpstr>.</vt:lpstr>
      <vt:lpstr>PowerPoint Presentation</vt:lpstr>
      <vt:lpstr>PowerPoint Presentation</vt:lpstr>
      <vt:lpstr>PowerPoint Presentation</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timothy Astleford</dc:creator>
  <cp:lastModifiedBy>Neil Pritchard</cp:lastModifiedBy>
  <cp:revision>784</cp:revision>
  <cp:lastPrinted>2019-01-30T15:28:30Z</cp:lastPrinted>
  <dcterms:created xsi:type="dcterms:W3CDTF">2015-10-03T01:56:30Z</dcterms:created>
  <dcterms:modified xsi:type="dcterms:W3CDTF">2020-12-12T15:29:24Z</dcterms:modified>
</cp:coreProperties>
</file>